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4112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0" y="66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5C6AE-15BF-45AA-AED7-AFFAC5C114E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7BB10-B9C0-40C7-89CA-EE51757ED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899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24013" y="1257300"/>
            <a:ext cx="4524375" cy="3394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7BB10-B9C0-40C7-89CA-EE51757EDD4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296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357902" y="1715899"/>
            <a:ext cx="7061758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321" y="782321"/>
            <a:ext cx="9026912" cy="4582161"/>
          </a:xfrm>
        </p:spPr>
        <p:txBody>
          <a:bodyPr anchor="b">
            <a:normAutofit/>
          </a:bodyPr>
          <a:lstStyle>
            <a:lvl1pPr algn="l">
              <a:defRPr sz="6453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320" y="5637673"/>
            <a:ext cx="726623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41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82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5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94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64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5275-5347-4EE7-B741-9F4205139E98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0753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21" y="782320"/>
            <a:ext cx="9613805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F26C6-D2FE-47B0-89CF-A3A8C0CBBBD8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464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2905759"/>
            <a:ext cx="9390286" cy="3402472"/>
          </a:xfrm>
        </p:spPr>
        <p:txBody>
          <a:bodyPr anchor="b">
            <a:normAutofit/>
          </a:bodyPr>
          <a:lstStyle>
            <a:lvl1pPr algn="l">
              <a:defRPr sz="4693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581423"/>
            <a:ext cx="9390285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19D2-DF7A-48E3-86A0-6F17A39CC8FB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638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82321" y="782321"/>
            <a:ext cx="5793285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838131" y="782320"/>
            <a:ext cx="5790749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CA46-57E7-4893-9CAE-1600054687D9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6751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2" y="782320"/>
            <a:ext cx="5451403" cy="894080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319" y="1676401"/>
            <a:ext cx="5786685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0691" y="831216"/>
            <a:ext cx="5520608" cy="845184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8132" y="1676400"/>
            <a:ext cx="5803167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9C5-538E-4E36-AC74-B367207AC99C}" type="datetime1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3471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1B5D-4FBF-4C71-804D-9B0581ABB044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275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7110-9FF0-4CA4-82F1-D58057699386}" type="datetime1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8560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7378" y="782320"/>
            <a:ext cx="4693920" cy="2235200"/>
          </a:xfrm>
        </p:spPr>
        <p:txBody>
          <a:bodyPr anchor="b">
            <a:normAutofit/>
          </a:bodyPr>
          <a:lstStyle>
            <a:lvl1pPr algn="l">
              <a:defRPr sz="293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19" y="782320"/>
            <a:ext cx="6510174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47378" y="3241043"/>
            <a:ext cx="4693920" cy="3067192"/>
          </a:xfrm>
        </p:spPr>
        <p:txBody>
          <a:bodyPr anchor="t">
            <a:normAutofit/>
          </a:bodyPr>
          <a:lstStyle>
            <a:lvl1pPr marL="0" indent="0">
              <a:buNone/>
              <a:defRPr sz="2347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DA9E-CB7A-433C-A2E1-40BECC38B336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270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3840" y="2123440"/>
            <a:ext cx="5226112" cy="1676400"/>
          </a:xfrm>
        </p:spPr>
        <p:txBody>
          <a:bodyPr anchor="b">
            <a:normAutofit/>
          </a:bodyPr>
          <a:lstStyle>
            <a:lvl1pPr algn="l">
              <a:defRPr sz="352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117600" y="1341120"/>
            <a:ext cx="4812095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94174" y="4023360"/>
            <a:ext cx="5227527" cy="3054773"/>
          </a:xfrm>
        </p:spPr>
        <p:txBody>
          <a:bodyPr anchor="t">
            <a:normAutofit/>
          </a:bodyPr>
          <a:lstStyle>
            <a:lvl1pPr marL="0" indent="0">
              <a:buNone/>
              <a:defRPr sz="2640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72018-431A-4099-90CB-72AABA4C8A73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82320" y="9052561"/>
            <a:ext cx="8523862" cy="535517"/>
          </a:xfrm>
        </p:spPr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9783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82320" y="782320"/>
            <a:ext cx="1184656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117603" y="5637672"/>
            <a:ext cx="10679287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347"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BECB0-5423-432C-BF1D-0743462A51F1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545446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846560" cy="4246880"/>
          </a:xfrm>
        </p:spPr>
        <p:txBody>
          <a:bodyPr anchor="ctr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035040"/>
            <a:ext cx="9362543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2816-577D-4FDB-90BA-CE5165EC1700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7564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2" y="782320"/>
            <a:ext cx="10061021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64641" y="5029200"/>
            <a:ext cx="9390285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308236"/>
            <a:ext cx="9360796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C773-1E06-406F-A491-2010A0480F61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2529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5029200"/>
            <a:ext cx="9360796" cy="2489520"/>
          </a:xfrm>
        </p:spPr>
        <p:txBody>
          <a:bodyPr anchor="b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528371"/>
            <a:ext cx="9362543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BB3FA-3575-4B2D-B863-321CA428825B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3190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3" y="782320"/>
            <a:ext cx="10061019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699760"/>
            <a:ext cx="9360796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264400"/>
            <a:ext cx="9360795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178F-9193-4715-B7A1-2E4A3ABEC8E4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1445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037632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107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761850"/>
            <a:ext cx="9360796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991212"/>
            <a:ext cx="9360795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AFCE-1465-466B-992F-B8154988658A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927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 algn="l"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1" y="782321"/>
            <a:ext cx="9613805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6AF8-FF36-4F34-B9D8-6F5B78896A58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1186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0729" y="782320"/>
            <a:ext cx="2998151" cy="6482080"/>
          </a:xfrm>
        </p:spPr>
        <p:txBody>
          <a:bodyPr vert="eaVert">
            <a:normAutofit/>
          </a:bodyPr>
          <a:lstStyle>
            <a:lvl1pPr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0" y="782320"/>
            <a:ext cx="8580018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A3CB-88DB-4233-BA0F-7CE339744802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458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783657" y="5712179"/>
            <a:ext cx="3623335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782321"/>
            <a:ext cx="9613805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7693" y="9052565"/>
            <a:ext cx="1760679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35BECB0-5423-432C-BF1D-0743462A51F1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2320" y="9052561"/>
            <a:ext cx="8523862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2492" y="8181768"/>
            <a:ext cx="1256797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10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pPr marL="12700">
                <a:spcBef>
                  <a:spcPts val="50"/>
                </a:spcBef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3716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70575" rtl="0" eaLnBrk="1" latinLnBrk="0" hangingPunct="1">
        <a:spcBef>
          <a:spcPct val="0"/>
        </a:spcBef>
        <a:buNone/>
        <a:defRPr sz="4693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911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93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089685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6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76026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47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263191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933767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68816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358739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02931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699890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about-electronics.org/Digital/dig24.php" TargetMode="External"/><Relationship Id="rId2" Type="http://schemas.openxmlformats.org/officeDocument/2006/relationships/hyperlink" Target="http://www.ee.surrey.ac.uk/Projects/Labview/minimisation/karnaugh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0007" y="336296"/>
            <a:ext cx="5814695" cy="297307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46200" marR="1567815" algn="ctr">
              <a:lnSpc>
                <a:spcPts val="1639"/>
              </a:lnSpc>
              <a:spcBef>
                <a:spcPts val="190"/>
              </a:spcBef>
            </a:pPr>
            <a:r>
              <a:rPr sz="1400" b="1" spc="95" dirty="0">
                <a:latin typeface="Cambria"/>
                <a:cs typeface="Cambria"/>
              </a:rPr>
              <a:t>Computer</a:t>
            </a:r>
            <a:r>
              <a:rPr sz="1400" b="1" spc="155" dirty="0">
                <a:latin typeface="Cambria"/>
                <a:cs typeface="Cambria"/>
              </a:rPr>
              <a:t> </a:t>
            </a:r>
            <a:r>
              <a:rPr sz="1400" b="1" spc="125" dirty="0">
                <a:latin typeface="Cambria"/>
                <a:cs typeface="Cambria"/>
              </a:rPr>
              <a:t>System</a:t>
            </a:r>
            <a:r>
              <a:rPr sz="1400" b="1" spc="155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Architecture </a:t>
            </a:r>
            <a:r>
              <a:rPr sz="1400" b="1" spc="-290" dirty="0">
                <a:latin typeface="Cambria"/>
                <a:cs typeface="Cambria"/>
              </a:rPr>
              <a:t> </a:t>
            </a:r>
            <a:r>
              <a:rPr sz="1400" b="1" spc="114" dirty="0">
                <a:latin typeface="Cambria"/>
                <a:cs typeface="Cambria"/>
              </a:rPr>
              <a:t>COMP201TH</a:t>
            </a:r>
            <a:endParaRPr sz="1400">
              <a:latin typeface="Cambria"/>
              <a:cs typeface="Cambria"/>
            </a:endParaRPr>
          </a:p>
          <a:p>
            <a:pPr marR="220345" algn="ctr">
              <a:lnSpc>
                <a:spcPts val="1600"/>
              </a:lnSpc>
            </a:pPr>
            <a:r>
              <a:rPr sz="1400" b="1" spc="80" dirty="0">
                <a:latin typeface="Cambria"/>
                <a:cs typeface="Cambria"/>
              </a:rPr>
              <a:t>Lecture-4</a:t>
            </a:r>
            <a:endParaRPr sz="1400">
              <a:latin typeface="Cambria"/>
              <a:cs typeface="Cambria"/>
            </a:endParaRPr>
          </a:p>
          <a:p>
            <a:pPr marR="220345" algn="ctr">
              <a:spcBef>
                <a:spcPts val="204"/>
              </a:spcBef>
            </a:pPr>
            <a:r>
              <a:rPr sz="1400" b="1" spc="80" dirty="0">
                <a:latin typeface="Cambria"/>
                <a:cs typeface="Cambria"/>
              </a:rPr>
              <a:t>Karnaugh</a:t>
            </a:r>
            <a:r>
              <a:rPr sz="1400" b="1" spc="145" dirty="0">
                <a:latin typeface="Cambria"/>
                <a:cs typeface="Cambria"/>
              </a:rPr>
              <a:t> </a:t>
            </a:r>
            <a:r>
              <a:rPr sz="1400" b="1" spc="80" dirty="0">
                <a:latin typeface="Cambria"/>
                <a:cs typeface="Cambria"/>
              </a:rPr>
              <a:t>Maps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25" dirty="0">
                <a:latin typeface="Cambria"/>
                <a:cs typeface="Cambria"/>
              </a:rPr>
              <a:t>(K-Map)</a:t>
            </a:r>
            <a:endParaRPr sz="1400">
              <a:latin typeface="Cambria"/>
              <a:cs typeface="Cambria"/>
            </a:endParaRPr>
          </a:p>
          <a:p>
            <a:pPr marL="240665" indent="-228600">
              <a:spcBef>
                <a:spcPts val="31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140" dirty="0">
                <a:latin typeface="Cambria"/>
                <a:cs typeface="Cambria"/>
              </a:rPr>
              <a:t>K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Map:</a:t>
            </a:r>
            <a:endParaRPr sz="1200">
              <a:latin typeface="Cambria"/>
              <a:cs typeface="Cambria"/>
            </a:endParaRPr>
          </a:p>
          <a:p>
            <a:pPr marL="697865" marR="6985" lvl="1" indent="-228600" algn="just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95" dirty="0">
                <a:latin typeface="Cambria"/>
                <a:cs typeface="Cambria"/>
              </a:rPr>
              <a:t>Karnaugh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4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simplifying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algebra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expressions.</a:t>
            </a:r>
            <a:endParaRPr sz="1200">
              <a:latin typeface="Cambria"/>
              <a:cs typeface="Cambria"/>
            </a:endParaRPr>
          </a:p>
          <a:p>
            <a:pPr marL="697865" lvl="1" indent="-229235" algn="just">
              <a:spcBef>
                <a:spcPts val="9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actually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truth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another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form.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ct val="11250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offers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graphical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reducing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digital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minimum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gates.</a:t>
            </a:r>
            <a:endParaRPr sz="1200">
              <a:latin typeface="Cambria"/>
              <a:cs typeface="Cambria"/>
            </a:endParaRPr>
          </a:p>
          <a:p>
            <a:pPr marL="697865" marR="5080" lvl="1" indent="-228600" algn="just">
              <a:lnSpc>
                <a:spcPts val="1620"/>
              </a:lnSpc>
              <a:spcBef>
                <a:spcPts val="120"/>
              </a:spcBef>
              <a:buSzPct val="116666"/>
              <a:buFont typeface="Courier New"/>
              <a:buChar char="o"/>
              <a:tabLst>
                <a:tab pos="698500" algn="l"/>
              </a:tabLst>
            </a:pPr>
            <a:r>
              <a:rPr sz="1200" spc="95" dirty="0">
                <a:latin typeface="Cambria"/>
                <a:cs typeface="Cambria"/>
              </a:rPr>
              <a:t>Karnaugh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small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circuits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having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9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3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50" dirty="0">
                <a:latin typeface="Cambria"/>
                <a:cs typeface="Cambria"/>
              </a:rPr>
              <a:t>alternative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5" dirty="0">
                <a:latin typeface="Cambria"/>
                <a:cs typeface="Cambria"/>
              </a:rPr>
              <a:t>Boolean </a:t>
            </a:r>
            <a:r>
              <a:rPr sz="1200" spc="60" dirty="0">
                <a:latin typeface="Cambria"/>
                <a:cs typeface="Cambria"/>
              </a:rPr>
              <a:t>algebra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55" dirty="0">
                <a:latin typeface="Cambria"/>
                <a:cs typeface="Cambria"/>
              </a:rPr>
              <a:t>more </a:t>
            </a:r>
            <a:r>
              <a:rPr sz="1200" spc="70" dirty="0">
                <a:latin typeface="Cambria"/>
                <a:cs typeface="Cambria"/>
              </a:rPr>
              <a:t>complex circuits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having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up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6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inputs;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quicker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simpler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minimisation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than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algebra.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24607" y="7710678"/>
            <a:ext cx="5876925" cy="128016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7505">
              <a:spcBef>
                <a:spcPts val="365"/>
              </a:spcBef>
            </a:pPr>
            <a:r>
              <a:rPr sz="1200" spc="80" dirty="0">
                <a:latin typeface="Cambria"/>
                <a:cs typeface="Cambria"/>
              </a:rPr>
              <a:t>Fig.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K-map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2,3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4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variables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respectively</a:t>
            </a:r>
            <a:endParaRPr sz="1200">
              <a:latin typeface="Cambria"/>
              <a:cs typeface="Cambria"/>
            </a:endParaRPr>
          </a:p>
          <a:p>
            <a:pPr marL="266065" indent="-228600">
              <a:spcBef>
                <a:spcPts val="26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spc="85" dirty="0">
                <a:latin typeface="Cambria"/>
                <a:cs typeface="Cambria"/>
              </a:rPr>
              <a:t>Constructing</a:t>
            </a:r>
            <a:r>
              <a:rPr sz="1200" spc="95" dirty="0">
                <a:latin typeface="Cambria"/>
                <a:cs typeface="Cambria"/>
              </a:rPr>
              <a:t> K-maps:</a:t>
            </a:r>
            <a:endParaRPr sz="1200">
              <a:latin typeface="Cambria"/>
              <a:cs typeface="Cambria"/>
            </a:endParaRPr>
          </a:p>
          <a:p>
            <a:pPr marL="723265" marR="43180" lvl="1" indent="-228600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723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shape</a:t>
            </a:r>
            <a:r>
              <a:rPr sz="1200" spc="43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4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size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4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dependent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analysed.</a:t>
            </a:r>
            <a:endParaRPr sz="1200">
              <a:latin typeface="Cambria"/>
              <a:cs typeface="Cambria"/>
            </a:endParaRPr>
          </a:p>
          <a:p>
            <a:pPr marL="723265" lvl="1" indent="-229235">
              <a:spcBef>
                <a:spcPts val="95"/>
              </a:spcBef>
              <a:buFont typeface="Courier New"/>
              <a:buChar char="o"/>
              <a:tabLst>
                <a:tab pos="723900" algn="l"/>
              </a:tabLst>
            </a:pP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circuits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2</a:t>
            </a:r>
            <a:r>
              <a:rPr sz="1200" spc="97" baseline="20833" dirty="0">
                <a:latin typeface="Cambria"/>
                <a:cs typeface="Cambria"/>
              </a:rPr>
              <a:t>2</a:t>
            </a:r>
            <a:r>
              <a:rPr sz="1200" spc="322" baseline="20833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4cells.</a:t>
            </a:r>
            <a:endParaRPr sz="1200">
              <a:latin typeface="Cambria"/>
              <a:cs typeface="Cambria"/>
            </a:endParaRPr>
          </a:p>
          <a:p>
            <a:pPr marL="723265" lvl="1" indent="-229235">
              <a:spcBef>
                <a:spcPts val="180"/>
              </a:spcBef>
              <a:buFont typeface="Courier New"/>
              <a:buChar char="o"/>
              <a:tabLst>
                <a:tab pos="723900" algn="l"/>
              </a:tabLst>
            </a:pPr>
            <a:r>
              <a:rPr sz="1200" spc="120" dirty="0">
                <a:latin typeface="Cambria"/>
                <a:cs typeface="Cambria"/>
              </a:rPr>
              <a:t>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2" baseline="20833" dirty="0">
                <a:latin typeface="Cambria"/>
                <a:cs typeface="Cambria"/>
              </a:rPr>
              <a:t>n</a:t>
            </a:r>
            <a:r>
              <a:rPr sz="1200" spc="300" baseline="20833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cells.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7267" y="3569208"/>
            <a:ext cx="4026441" cy="4165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25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7156" y="314959"/>
            <a:ext cx="5357495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350" indent="-228600" algn="just">
              <a:lnSpc>
                <a:spcPct val="112500"/>
              </a:lnSpc>
              <a:spcBef>
                <a:spcPts val="100"/>
              </a:spcBef>
              <a:buFont typeface="Courier New"/>
              <a:buChar char="o"/>
              <a:tabLst>
                <a:tab pos="241300" algn="l"/>
              </a:tabLst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105" dirty="0">
                <a:latin typeface="Cambria"/>
                <a:cs typeface="Cambria"/>
              </a:rPr>
              <a:t>K </a:t>
            </a:r>
            <a:r>
              <a:rPr sz="1200" spc="110" dirty="0">
                <a:latin typeface="Cambria"/>
                <a:cs typeface="Cambria"/>
              </a:rPr>
              <a:t>maps,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cells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40" dirty="0">
                <a:latin typeface="Cambria"/>
                <a:cs typeface="Cambria"/>
              </a:rPr>
              <a:t>ordered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00" dirty="0">
                <a:latin typeface="Cambria"/>
                <a:cs typeface="Cambria"/>
              </a:rPr>
              <a:t>Gray </a:t>
            </a:r>
            <a:r>
              <a:rPr sz="1200" spc="90" dirty="0">
                <a:latin typeface="Cambria"/>
                <a:cs typeface="Cambria"/>
              </a:rPr>
              <a:t>Code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cell position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represents </a:t>
            </a:r>
            <a:r>
              <a:rPr sz="1200" spc="75" dirty="0">
                <a:latin typeface="Cambria"/>
                <a:cs typeface="Cambria"/>
              </a:rPr>
              <a:t>on combination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70" dirty="0">
                <a:latin typeface="Cambria"/>
                <a:cs typeface="Cambria"/>
              </a:rPr>
              <a:t>conditions </a:t>
            </a:r>
            <a:r>
              <a:rPr sz="1200" spc="45" dirty="0">
                <a:latin typeface="Cambria"/>
                <a:cs typeface="Cambria"/>
              </a:rPr>
              <a:t>while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cell </a:t>
            </a:r>
            <a:r>
              <a:rPr sz="1200" spc="70" dirty="0">
                <a:latin typeface="Cambria"/>
                <a:cs typeface="Cambria"/>
              </a:rPr>
              <a:t>value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represents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corresponding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value.</a:t>
            </a:r>
            <a:endParaRPr sz="1200">
              <a:latin typeface="Cambria"/>
              <a:cs typeface="Cambria"/>
            </a:endParaRPr>
          </a:p>
          <a:p>
            <a:pPr marL="698500" marR="5080" lvl="1" indent="-229235">
              <a:lnSpc>
                <a:spcPts val="1620"/>
              </a:lnSpc>
              <a:spcBef>
                <a:spcPts val="85"/>
              </a:spcBef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1200" spc="100" dirty="0">
                <a:latin typeface="Cambria"/>
                <a:cs typeface="Cambria"/>
              </a:rPr>
              <a:t>Gray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ordering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such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successive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values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differ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only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bit.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E.g.</a:t>
            </a:r>
            <a:r>
              <a:rPr sz="1200" spc="4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endParaRPr sz="1200">
              <a:latin typeface="Cambria"/>
              <a:cs typeface="Cambria"/>
            </a:endParaRPr>
          </a:p>
          <a:p>
            <a:pPr marL="698500" marR="6350">
              <a:lnSpc>
                <a:spcPct val="112500"/>
              </a:lnSpc>
              <a:spcBef>
                <a:spcPts val="10"/>
              </a:spcBef>
            </a:pPr>
            <a:r>
              <a:rPr spc="89" baseline="4629" dirty="0">
                <a:latin typeface="Cambria"/>
                <a:cs typeface="Cambria"/>
              </a:rPr>
              <a:t>representation</a:t>
            </a:r>
            <a:r>
              <a:rPr spc="195" baseline="4629" dirty="0">
                <a:latin typeface="Cambria"/>
                <a:cs typeface="Cambria"/>
              </a:rPr>
              <a:t> </a:t>
            </a:r>
            <a:r>
              <a:rPr spc="37" baseline="4629" dirty="0">
                <a:latin typeface="Cambria"/>
                <a:cs typeface="Cambria"/>
              </a:rPr>
              <a:t>of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104" baseline="4629" dirty="0">
                <a:latin typeface="Cambria"/>
                <a:cs typeface="Cambria"/>
              </a:rPr>
              <a:t>the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-7" baseline="4629" dirty="0">
                <a:latin typeface="Cambria"/>
                <a:cs typeface="Cambria"/>
              </a:rPr>
              <a:t>(1)</a:t>
            </a:r>
            <a:r>
              <a:rPr sz="800" spc="-5" dirty="0">
                <a:latin typeface="Cambria"/>
                <a:cs typeface="Cambria"/>
              </a:rPr>
              <a:t>10</a:t>
            </a:r>
            <a:r>
              <a:rPr sz="800" spc="50" dirty="0">
                <a:latin typeface="Cambria"/>
                <a:cs typeface="Cambria"/>
              </a:rPr>
              <a:t> </a:t>
            </a:r>
            <a:r>
              <a:rPr spc="104" baseline="4629" dirty="0">
                <a:latin typeface="Cambria"/>
                <a:cs typeface="Cambria"/>
              </a:rPr>
              <a:t>in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97" baseline="4629" dirty="0">
                <a:latin typeface="Cambria"/>
                <a:cs typeface="Cambria"/>
              </a:rPr>
              <a:t>binary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82" baseline="4629" dirty="0">
                <a:latin typeface="Cambria"/>
                <a:cs typeface="Cambria"/>
              </a:rPr>
              <a:t>would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89" baseline="4629" dirty="0">
                <a:latin typeface="Cambria"/>
                <a:cs typeface="Cambria"/>
              </a:rPr>
              <a:t>normally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89" baseline="4629" dirty="0">
                <a:latin typeface="Cambria"/>
                <a:cs typeface="Cambria"/>
              </a:rPr>
              <a:t>be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112" baseline="4629" dirty="0">
                <a:latin typeface="Cambria"/>
                <a:cs typeface="Cambria"/>
              </a:rPr>
              <a:t>01</a:t>
            </a:r>
            <a:r>
              <a:rPr spc="202" baseline="4629" dirty="0">
                <a:latin typeface="Cambria"/>
                <a:cs typeface="Cambria"/>
              </a:rPr>
              <a:t> </a:t>
            </a:r>
            <a:r>
              <a:rPr spc="142" baseline="4629" dirty="0">
                <a:latin typeface="Cambria"/>
                <a:cs typeface="Cambria"/>
              </a:rPr>
              <a:t>and </a:t>
            </a:r>
            <a:r>
              <a:rPr spc="-375" baseline="4629" dirty="0">
                <a:latin typeface="Cambria"/>
                <a:cs typeface="Cambria"/>
              </a:rPr>
              <a:t> </a:t>
            </a:r>
            <a:r>
              <a:rPr spc="-7" baseline="4629" dirty="0">
                <a:latin typeface="Cambria"/>
                <a:cs typeface="Cambria"/>
              </a:rPr>
              <a:t>(2)</a:t>
            </a:r>
            <a:r>
              <a:rPr sz="800" spc="-5" dirty="0">
                <a:latin typeface="Cambria"/>
                <a:cs typeface="Cambria"/>
              </a:rPr>
              <a:t>10</a:t>
            </a:r>
            <a:r>
              <a:rPr sz="800" spc="45" dirty="0">
                <a:latin typeface="Cambria"/>
                <a:cs typeface="Cambria"/>
              </a:rPr>
              <a:t> </a:t>
            </a:r>
            <a:r>
              <a:rPr spc="89" baseline="4629" dirty="0">
                <a:latin typeface="Cambria"/>
                <a:cs typeface="Cambria"/>
              </a:rPr>
              <a:t>would</a:t>
            </a:r>
            <a:r>
              <a:rPr spc="172" baseline="4629" dirty="0">
                <a:latin typeface="Cambria"/>
                <a:cs typeface="Cambria"/>
              </a:rPr>
              <a:t> </a:t>
            </a:r>
            <a:r>
              <a:rPr spc="89" baseline="4629" dirty="0">
                <a:latin typeface="Cambria"/>
                <a:cs typeface="Cambria"/>
              </a:rPr>
              <a:t>be</a:t>
            </a:r>
            <a:r>
              <a:rPr spc="172" baseline="4629" dirty="0">
                <a:latin typeface="Cambria"/>
                <a:cs typeface="Cambria"/>
              </a:rPr>
              <a:t> </a:t>
            </a:r>
            <a:r>
              <a:rPr spc="135" baseline="4629" dirty="0">
                <a:latin typeface="Cambria"/>
                <a:cs typeface="Cambria"/>
              </a:rPr>
              <a:t>10.</a:t>
            </a:r>
            <a:endParaRPr baseline="4629">
              <a:latin typeface="Cambria"/>
              <a:cs typeface="Cambria"/>
            </a:endParaRPr>
          </a:p>
          <a:p>
            <a:pPr marL="698500" lvl="1" indent="-229235">
              <a:spcBef>
                <a:spcPts val="85"/>
              </a:spcBef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Gray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code,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values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represented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01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11,</a:t>
            </a:r>
            <a:endParaRPr sz="1200">
              <a:latin typeface="Cambria"/>
              <a:cs typeface="Cambria"/>
            </a:endParaRPr>
          </a:p>
          <a:p>
            <a:pPr marL="698500">
              <a:spcBef>
                <a:spcPts val="195"/>
              </a:spcBef>
            </a:pPr>
            <a:r>
              <a:rPr sz="1200" spc="55" dirty="0">
                <a:latin typeface="Cambria"/>
                <a:cs typeface="Cambria"/>
              </a:rPr>
              <a:t>respectively.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1404" y="4613278"/>
            <a:ext cx="6040120" cy="162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spcBef>
                <a:spcPts val="100"/>
              </a:spcBef>
            </a:pPr>
            <a:r>
              <a:rPr sz="1200" spc="75" dirty="0">
                <a:latin typeface="Cambria"/>
                <a:cs typeface="Cambria"/>
              </a:rPr>
              <a:t>Fig.: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Corresponding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Gray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codes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Binary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numbers</a:t>
            </a:r>
            <a:endParaRPr sz="1200">
              <a:latin typeface="Cambria"/>
              <a:cs typeface="Cambria"/>
            </a:endParaRPr>
          </a:p>
          <a:p>
            <a:pPr marL="469265" indent="-228600"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Example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95" dirty="0">
                <a:latin typeface="Cambria"/>
                <a:cs typeface="Cambria"/>
              </a:rPr>
              <a:t> K-Map:</a:t>
            </a:r>
            <a:endParaRPr sz="1200">
              <a:latin typeface="Cambria"/>
              <a:cs typeface="Cambria"/>
            </a:endParaRPr>
          </a:p>
          <a:p>
            <a:pPr marL="697865">
              <a:spcBef>
                <a:spcPts val="180"/>
              </a:spcBef>
            </a:pPr>
            <a:r>
              <a:rPr sz="1200" dirty="0">
                <a:latin typeface="Courier New"/>
                <a:cs typeface="Courier New"/>
              </a:rPr>
              <a:t>o</a:t>
            </a:r>
            <a:r>
              <a:rPr sz="1200" spc="355" dirty="0">
                <a:latin typeface="Courier New"/>
                <a:cs typeface="Courier New"/>
              </a:rPr>
              <a:t> </a:t>
            </a:r>
            <a:r>
              <a:rPr sz="1200" spc="60" dirty="0">
                <a:latin typeface="Cambria"/>
                <a:cs typeface="Cambria"/>
              </a:rPr>
              <a:t>Simplify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+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A`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Karnaugh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Map.</a:t>
            </a:r>
            <a:endParaRPr sz="1200">
              <a:latin typeface="Cambria"/>
              <a:cs typeface="Cambria"/>
            </a:endParaRPr>
          </a:p>
          <a:p>
            <a:pPr marL="12700">
              <a:spcBef>
                <a:spcPts val="1190"/>
              </a:spcBef>
            </a:pP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A+A`B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Cambria"/>
                <a:cs typeface="Cambria"/>
              </a:rPr>
              <a:t>minterm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60" dirty="0">
                <a:latin typeface="Cambria"/>
                <a:cs typeface="Cambria"/>
              </a:rPr>
              <a:t>A`=0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A=1.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75"/>
              </a:spcBef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expression,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first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A,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here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take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value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both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201" y="2339339"/>
            <a:ext cx="5969932" cy="21209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2380" y="6400803"/>
            <a:ext cx="6126480" cy="1343701"/>
          </a:xfrm>
          <a:prstGeom prst="rect">
            <a:avLst/>
          </a:prstGeom>
          <a:ln w="38100">
            <a:solidFill>
              <a:srgbClr val="9BBA58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23189" marR="116839">
              <a:lnSpc>
                <a:spcPct val="113300"/>
              </a:lnSpc>
              <a:spcBef>
                <a:spcPts val="330"/>
              </a:spcBef>
            </a:pP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Remember,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while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5" dirty="0">
                <a:solidFill>
                  <a:srgbClr val="C00000"/>
                </a:solidFill>
                <a:latin typeface="Cambria"/>
                <a:cs typeface="Cambria"/>
              </a:rPr>
              <a:t>using</a:t>
            </a:r>
            <a:r>
              <a:rPr sz="1200" b="1" i="1" spc="3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K-map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b="1" i="1" spc="3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one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75" dirty="0">
                <a:solidFill>
                  <a:srgbClr val="C00000"/>
                </a:solidFill>
                <a:latin typeface="Cambria"/>
                <a:cs typeface="Cambria"/>
              </a:rPr>
              <a:t>variable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b="1" i="1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200" b="1" i="1" spc="3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specified</a:t>
            </a:r>
            <a:r>
              <a:rPr sz="1200" b="1" i="1" spc="3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then</a:t>
            </a:r>
            <a:r>
              <a:rPr sz="1200" b="1" i="1" spc="3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we </a:t>
            </a:r>
            <a:r>
              <a:rPr sz="1200" b="1" i="1" spc="-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should</a:t>
            </a:r>
            <a:r>
              <a:rPr sz="1200" b="1" i="1" spc="1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consider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its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value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0" dirty="0">
                <a:solidFill>
                  <a:srgbClr val="C00000"/>
                </a:solidFill>
                <a:latin typeface="Cambria"/>
                <a:cs typeface="Cambria"/>
              </a:rPr>
              <a:t>both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5" dirty="0">
                <a:solidFill>
                  <a:srgbClr val="C00000"/>
                </a:solidFill>
                <a:latin typeface="Cambria"/>
                <a:cs typeface="Cambria"/>
              </a:rPr>
              <a:t>0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0" dirty="0">
                <a:solidFill>
                  <a:srgbClr val="C00000"/>
                </a:solidFill>
                <a:latin typeface="Cambria"/>
                <a:cs typeface="Cambria"/>
              </a:rPr>
              <a:t>and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5" dirty="0">
                <a:solidFill>
                  <a:srgbClr val="C00000"/>
                </a:solidFill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123189">
              <a:spcBef>
                <a:spcPts val="1175"/>
              </a:spcBef>
            </a:pP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e.g.</a:t>
            </a:r>
            <a:r>
              <a:rPr sz="1200" b="1" i="1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if</a:t>
            </a:r>
            <a:r>
              <a:rPr sz="1200" b="1" i="1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14" dirty="0">
                <a:solidFill>
                  <a:srgbClr val="C00000"/>
                </a:solidFill>
                <a:latin typeface="Cambria"/>
                <a:cs typeface="Cambria"/>
              </a:rPr>
              <a:t>f</a:t>
            </a:r>
            <a:r>
              <a:rPr sz="1200" b="1" i="1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30" dirty="0">
                <a:solidFill>
                  <a:srgbClr val="C00000"/>
                </a:solidFill>
                <a:latin typeface="Cambria"/>
                <a:cs typeface="Cambria"/>
              </a:rPr>
              <a:t>=</a:t>
            </a:r>
            <a:r>
              <a:rPr sz="1200" b="1" i="1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14" dirty="0">
                <a:solidFill>
                  <a:srgbClr val="C00000"/>
                </a:solidFill>
                <a:latin typeface="Cambria"/>
                <a:cs typeface="Cambria"/>
              </a:rPr>
              <a:t>AB</a:t>
            </a:r>
            <a:r>
              <a:rPr sz="1200" b="1" i="1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10" dirty="0">
                <a:solidFill>
                  <a:srgbClr val="C00000"/>
                </a:solidFill>
                <a:latin typeface="Cambria"/>
                <a:cs typeface="Cambria"/>
              </a:rPr>
              <a:t>+AB`C+A`BC`</a:t>
            </a:r>
            <a:endParaRPr sz="1200">
              <a:latin typeface="Cambria"/>
              <a:cs typeface="Cambria"/>
            </a:endParaRPr>
          </a:p>
          <a:p>
            <a:pPr marL="123189" marR="116839">
              <a:lnSpc>
                <a:spcPct val="113300"/>
              </a:lnSpc>
              <a:spcBef>
                <a:spcPts val="975"/>
              </a:spcBef>
            </a:pPr>
            <a:r>
              <a:rPr sz="1200" b="1" i="1" spc="80" dirty="0">
                <a:solidFill>
                  <a:srgbClr val="C00000"/>
                </a:solidFill>
                <a:latin typeface="Cambria"/>
                <a:cs typeface="Cambria"/>
              </a:rPr>
              <a:t>here</a:t>
            </a:r>
            <a:r>
              <a:rPr sz="1200" b="1" i="1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first</a:t>
            </a:r>
            <a:r>
              <a:rPr sz="1200" b="1" i="1" spc="2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term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14" dirty="0">
                <a:solidFill>
                  <a:srgbClr val="C00000"/>
                </a:solidFill>
                <a:latin typeface="Cambria"/>
                <a:cs typeface="Cambria"/>
              </a:rPr>
              <a:t>AB</a:t>
            </a:r>
            <a:r>
              <a:rPr sz="1200" b="1" i="1" spc="2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value</a:t>
            </a:r>
            <a:r>
              <a:rPr sz="1200" b="1" i="1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b="1" i="1" spc="2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75" dirty="0">
                <a:solidFill>
                  <a:srgbClr val="C00000"/>
                </a:solidFill>
                <a:latin typeface="Cambria"/>
                <a:cs typeface="Cambria"/>
              </a:rPr>
              <a:t>C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10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200" b="1" i="1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0" dirty="0">
                <a:solidFill>
                  <a:srgbClr val="C00000"/>
                </a:solidFill>
                <a:latin typeface="Cambria"/>
                <a:cs typeface="Cambria"/>
              </a:rPr>
              <a:t>specified,</a:t>
            </a:r>
            <a:r>
              <a:rPr sz="1200" b="1" i="1" spc="20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so</a:t>
            </a:r>
            <a:r>
              <a:rPr sz="1200" b="1" i="1" spc="22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05" dirty="0">
                <a:solidFill>
                  <a:srgbClr val="C00000"/>
                </a:solidFill>
                <a:latin typeface="Cambria"/>
                <a:cs typeface="Cambria"/>
              </a:rPr>
              <a:t>when</a:t>
            </a:r>
            <a:r>
              <a:rPr sz="1200" b="1" i="1" spc="2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5" dirty="0">
                <a:solidFill>
                  <a:srgbClr val="C00000"/>
                </a:solidFill>
                <a:latin typeface="Cambria"/>
                <a:cs typeface="Cambria"/>
              </a:rPr>
              <a:t>computing </a:t>
            </a:r>
            <a:r>
              <a:rPr sz="1200" b="1" i="1" spc="-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0" dirty="0">
                <a:solidFill>
                  <a:srgbClr val="C00000"/>
                </a:solidFill>
                <a:latin typeface="Cambria"/>
                <a:cs typeface="Cambria"/>
              </a:rPr>
              <a:t>for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50" dirty="0">
                <a:solidFill>
                  <a:srgbClr val="C00000"/>
                </a:solidFill>
                <a:latin typeface="Cambria"/>
                <a:cs typeface="Cambria"/>
              </a:rPr>
              <a:t>K</a:t>
            </a:r>
            <a:r>
              <a:rPr sz="1200" b="1" i="1" spc="1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0" dirty="0">
                <a:solidFill>
                  <a:srgbClr val="C00000"/>
                </a:solidFill>
                <a:latin typeface="Cambria"/>
                <a:cs typeface="Cambria"/>
              </a:rPr>
              <a:t>map,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we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5" dirty="0">
                <a:solidFill>
                  <a:srgbClr val="C00000"/>
                </a:solidFill>
                <a:latin typeface="Cambria"/>
                <a:cs typeface="Cambria"/>
              </a:rPr>
              <a:t>will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consider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5" dirty="0">
                <a:solidFill>
                  <a:srgbClr val="C00000"/>
                </a:solidFill>
                <a:latin typeface="Cambria"/>
                <a:cs typeface="Cambria"/>
              </a:rPr>
              <a:t>value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90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75" dirty="0">
                <a:solidFill>
                  <a:srgbClr val="C00000"/>
                </a:solidFill>
                <a:latin typeface="Cambria"/>
                <a:cs typeface="Cambria"/>
              </a:rPr>
              <a:t>C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0" dirty="0">
                <a:solidFill>
                  <a:srgbClr val="C00000"/>
                </a:solidFill>
                <a:latin typeface="Cambria"/>
                <a:cs typeface="Cambria"/>
              </a:rPr>
              <a:t>as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80" dirty="0">
                <a:solidFill>
                  <a:srgbClr val="C00000"/>
                </a:solidFill>
                <a:latin typeface="Cambria"/>
                <a:cs typeface="Cambria"/>
              </a:rPr>
              <a:t>both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5" dirty="0">
                <a:solidFill>
                  <a:srgbClr val="C00000"/>
                </a:solidFill>
                <a:latin typeface="Cambria"/>
                <a:cs typeface="Cambria"/>
              </a:rPr>
              <a:t>0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0" dirty="0">
                <a:solidFill>
                  <a:srgbClr val="C00000"/>
                </a:solidFill>
                <a:latin typeface="Cambria"/>
                <a:cs typeface="Cambria"/>
              </a:rPr>
              <a:t>and</a:t>
            </a:r>
            <a:r>
              <a:rPr sz="1200" b="1" i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i="1" spc="125" dirty="0">
                <a:solidFill>
                  <a:srgbClr val="C00000"/>
                </a:solidFill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26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1407" y="671576"/>
            <a:ext cx="19310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variable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is:</a:t>
            </a:r>
            <a:endParaRPr sz="12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02502" y="1359664"/>
          <a:ext cx="899160" cy="958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580"/>
                <a:gridCol w="449580"/>
              </a:tblGrid>
              <a:tr h="481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721407" y="2634742"/>
            <a:ext cx="26104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Now,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K-map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+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A`B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be:</a:t>
            </a:r>
            <a:endParaRPr sz="1200">
              <a:latin typeface="Cambria"/>
              <a:cs typeface="Cambri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802502" y="3322573"/>
          <a:ext cx="899160" cy="9589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580"/>
                <a:gridCol w="449580"/>
              </a:tblGrid>
              <a:tr h="483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5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721404" y="4573650"/>
            <a:ext cx="6045200" cy="272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">
              <a:lnSpc>
                <a:spcPct val="113300"/>
              </a:lnSpc>
              <a:spcBef>
                <a:spcPts val="100"/>
              </a:spcBef>
            </a:pP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105" dirty="0">
                <a:latin typeface="Cambria"/>
                <a:cs typeface="Cambria"/>
              </a:rPr>
              <a:t>K-map,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will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put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50" dirty="0">
                <a:latin typeface="Cambria"/>
                <a:cs typeface="Cambria"/>
              </a:rPr>
              <a:t>cell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where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value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50" dirty="0">
                <a:latin typeface="Cambria"/>
                <a:cs typeface="Cambria"/>
              </a:rPr>
              <a:t>B </a:t>
            </a:r>
            <a:r>
              <a:rPr sz="1200" spc="55" dirty="0">
                <a:latin typeface="Cambria"/>
                <a:cs typeface="Cambria"/>
              </a:rPr>
              <a:t>are specified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+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A`B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-&gt;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minterm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expression,</a:t>
            </a:r>
            <a:endParaRPr sz="1200">
              <a:latin typeface="Cambria"/>
              <a:cs typeface="Cambria"/>
            </a:endParaRPr>
          </a:p>
          <a:p>
            <a:pPr marL="12700">
              <a:spcBef>
                <a:spcPts val="1175"/>
              </a:spcBef>
            </a:pPr>
            <a:r>
              <a:rPr sz="1200" spc="110" dirty="0">
                <a:latin typeface="Cambria"/>
                <a:cs typeface="Cambria"/>
              </a:rPr>
              <a:t>So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=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+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01.</a:t>
            </a:r>
            <a:endParaRPr sz="1200">
              <a:latin typeface="Cambria"/>
              <a:cs typeface="Cambria"/>
            </a:endParaRPr>
          </a:p>
          <a:p>
            <a:pPr marL="12700" marR="9525">
              <a:lnSpc>
                <a:spcPct val="113300"/>
              </a:lnSpc>
              <a:spcBef>
                <a:spcPts val="975"/>
              </a:spcBef>
            </a:pPr>
            <a:r>
              <a:rPr sz="1200" spc="60" dirty="0">
                <a:latin typeface="Cambria"/>
                <a:cs typeface="Cambria"/>
              </a:rPr>
              <a:t>Now,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said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earlier: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expression,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A,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here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take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12700" marR="7620">
              <a:lnSpc>
                <a:spcPct val="113300"/>
              </a:lnSpc>
              <a:spcBef>
                <a:spcPts val="985"/>
              </a:spcBef>
            </a:pPr>
            <a:r>
              <a:rPr sz="1200" spc="114" dirty="0">
                <a:latin typeface="Cambria"/>
                <a:cs typeface="Cambria"/>
              </a:rPr>
              <a:t>So,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given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Boolean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expression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will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take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 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75" dirty="0">
                <a:latin typeface="Cambria"/>
                <a:cs typeface="Cambria"/>
              </a:rPr>
              <a:t>10  </a:t>
            </a:r>
            <a:r>
              <a:rPr sz="1200" spc="100" dirty="0">
                <a:latin typeface="Cambria"/>
                <a:cs typeface="Cambria"/>
              </a:rPr>
              <a:t>and  </a:t>
            </a:r>
            <a:r>
              <a:rPr sz="1200" spc="75" dirty="0">
                <a:latin typeface="Cambria"/>
                <a:cs typeface="Cambria"/>
              </a:rPr>
              <a:t>11 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not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given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considering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12700">
              <a:spcBef>
                <a:spcPts val="1175"/>
              </a:spcBef>
            </a:pPr>
            <a:r>
              <a:rPr sz="1200" spc="35" dirty="0">
                <a:latin typeface="Cambria"/>
                <a:cs typeface="Cambria"/>
              </a:rPr>
              <a:t>Now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see,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cell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where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cell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positions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10,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01.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69"/>
              </a:spcBef>
            </a:pPr>
            <a:r>
              <a:rPr sz="1200" spc="60" dirty="0">
                <a:latin typeface="Cambria"/>
                <a:cs typeface="Cambria"/>
              </a:rPr>
              <a:t>Next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step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is: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adjacent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1</a:t>
            </a:r>
            <a:r>
              <a:rPr sz="1200" dirty="0">
                <a:latin typeface="Trebuchet MS"/>
                <a:cs typeface="Trebuchet MS"/>
              </a:rPr>
              <a:t>’</a:t>
            </a:r>
            <a:r>
              <a:rPr sz="1200" dirty="0">
                <a:latin typeface="Cambria"/>
                <a:cs typeface="Cambria"/>
              </a:rPr>
              <a:t>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choose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them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their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cell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positions.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3713" y="7779477"/>
            <a:ext cx="10096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200" b="1" spc="80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02503" y="7773304"/>
            <a:ext cx="905510" cy="481965"/>
          </a:xfrm>
          <a:custGeom>
            <a:avLst/>
            <a:gdLst/>
            <a:ahLst/>
            <a:cxnLst/>
            <a:rect l="l" t="t" r="r" b="b"/>
            <a:pathLst>
              <a:path w="905510" h="481965">
                <a:moveTo>
                  <a:pt x="6083" y="6159"/>
                </a:moveTo>
                <a:lnTo>
                  <a:pt x="0" y="6159"/>
                </a:lnTo>
                <a:lnTo>
                  <a:pt x="0" y="481952"/>
                </a:lnTo>
                <a:lnTo>
                  <a:pt x="6083" y="481952"/>
                </a:lnTo>
                <a:lnTo>
                  <a:pt x="6083" y="6159"/>
                </a:lnTo>
                <a:close/>
              </a:path>
              <a:path w="905510" h="481965">
                <a:moveTo>
                  <a:pt x="6083" y="0"/>
                </a:moveTo>
                <a:lnTo>
                  <a:pt x="0" y="0"/>
                </a:lnTo>
                <a:lnTo>
                  <a:pt x="0" y="6083"/>
                </a:lnTo>
                <a:lnTo>
                  <a:pt x="6083" y="6083"/>
                </a:lnTo>
                <a:lnTo>
                  <a:pt x="6083" y="0"/>
                </a:lnTo>
                <a:close/>
              </a:path>
              <a:path w="905510" h="481965">
                <a:moveTo>
                  <a:pt x="455676" y="6159"/>
                </a:moveTo>
                <a:lnTo>
                  <a:pt x="449580" y="6159"/>
                </a:lnTo>
                <a:lnTo>
                  <a:pt x="449580" y="481952"/>
                </a:lnTo>
                <a:lnTo>
                  <a:pt x="455676" y="481952"/>
                </a:lnTo>
                <a:lnTo>
                  <a:pt x="455676" y="6159"/>
                </a:lnTo>
                <a:close/>
              </a:path>
              <a:path w="905510" h="481965">
                <a:moveTo>
                  <a:pt x="905510" y="6159"/>
                </a:moveTo>
                <a:lnTo>
                  <a:pt x="899414" y="6159"/>
                </a:lnTo>
                <a:lnTo>
                  <a:pt x="899414" y="481952"/>
                </a:lnTo>
                <a:lnTo>
                  <a:pt x="905510" y="481952"/>
                </a:lnTo>
                <a:lnTo>
                  <a:pt x="905510" y="6159"/>
                </a:lnTo>
                <a:close/>
              </a:path>
              <a:path w="905510" h="481965">
                <a:moveTo>
                  <a:pt x="905510" y="0"/>
                </a:moveTo>
                <a:lnTo>
                  <a:pt x="905510" y="0"/>
                </a:lnTo>
                <a:lnTo>
                  <a:pt x="6096" y="0"/>
                </a:lnTo>
                <a:lnTo>
                  <a:pt x="6096" y="6083"/>
                </a:lnTo>
                <a:lnTo>
                  <a:pt x="905510" y="6083"/>
                </a:lnTo>
                <a:lnTo>
                  <a:pt x="905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23713" y="8262585"/>
            <a:ext cx="10096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200" b="1" spc="80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717860" y="8255253"/>
            <a:ext cx="1266825" cy="483234"/>
            <a:chOff x="2898457" y="8255253"/>
            <a:chExt cx="1266825" cy="483234"/>
          </a:xfrm>
        </p:grpSpPr>
        <p:sp>
          <p:nvSpPr>
            <p:cNvPr id="11" name="object 11"/>
            <p:cNvSpPr/>
            <p:nvPr/>
          </p:nvSpPr>
          <p:spPr>
            <a:xfrm>
              <a:off x="2983103" y="8255253"/>
              <a:ext cx="905510" cy="483234"/>
            </a:xfrm>
            <a:custGeom>
              <a:avLst/>
              <a:gdLst/>
              <a:ahLst/>
              <a:cxnLst/>
              <a:rect l="l" t="t" r="r" b="b"/>
              <a:pathLst>
                <a:path w="905510" h="483234">
                  <a:moveTo>
                    <a:pt x="6083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477012"/>
                  </a:lnTo>
                  <a:lnTo>
                    <a:pt x="0" y="483108"/>
                  </a:lnTo>
                  <a:lnTo>
                    <a:pt x="6083" y="483108"/>
                  </a:lnTo>
                  <a:lnTo>
                    <a:pt x="6083" y="477012"/>
                  </a:lnTo>
                  <a:lnTo>
                    <a:pt x="6083" y="6096"/>
                  </a:lnTo>
                  <a:lnTo>
                    <a:pt x="6083" y="0"/>
                  </a:lnTo>
                  <a:close/>
                </a:path>
                <a:path w="905510" h="483234">
                  <a:moveTo>
                    <a:pt x="905510" y="0"/>
                  </a:moveTo>
                  <a:lnTo>
                    <a:pt x="899464" y="0"/>
                  </a:lnTo>
                  <a:lnTo>
                    <a:pt x="899414" y="6096"/>
                  </a:lnTo>
                  <a:lnTo>
                    <a:pt x="899414" y="477012"/>
                  </a:lnTo>
                  <a:lnTo>
                    <a:pt x="455676" y="477012"/>
                  </a:lnTo>
                  <a:lnTo>
                    <a:pt x="455676" y="6096"/>
                  </a:lnTo>
                  <a:lnTo>
                    <a:pt x="899414" y="6096"/>
                  </a:lnTo>
                  <a:lnTo>
                    <a:pt x="899414" y="0"/>
                  </a:lnTo>
                  <a:lnTo>
                    <a:pt x="455676" y="0"/>
                  </a:lnTo>
                  <a:lnTo>
                    <a:pt x="449580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449580" y="6096"/>
                  </a:lnTo>
                  <a:lnTo>
                    <a:pt x="449580" y="477012"/>
                  </a:lnTo>
                  <a:lnTo>
                    <a:pt x="6096" y="477012"/>
                  </a:lnTo>
                  <a:lnTo>
                    <a:pt x="6096" y="483108"/>
                  </a:lnTo>
                  <a:lnTo>
                    <a:pt x="905510" y="483108"/>
                  </a:lnTo>
                  <a:lnTo>
                    <a:pt x="905510" y="477012"/>
                  </a:lnTo>
                  <a:lnTo>
                    <a:pt x="905510" y="6096"/>
                  </a:lnTo>
                  <a:lnTo>
                    <a:pt x="905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03220" y="8295004"/>
              <a:ext cx="1257300" cy="312420"/>
            </a:xfrm>
            <a:custGeom>
              <a:avLst/>
              <a:gdLst/>
              <a:ahLst/>
              <a:cxnLst/>
              <a:rect l="l" t="t" r="r" b="b"/>
              <a:pathLst>
                <a:path w="1257300" h="312420">
                  <a:moveTo>
                    <a:pt x="628650" y="0"/>
                  </a:moveTo>
                  <a:lnTo>
                    <a:pt x="555331" y="1051"/>
                  </a:lnTo>
                  <a:lnTo>
                    <a:pt x="484498" y="4127"/>
                  </a:lnTo>
                  <a:lnTo>
                    <a:pt x="416622" y="9111"/>
                  </a:lnTo>
                  <a:lnTo>
                    <a:pt x="352175" y="15884"/>
                  </a:lnTo>
                  <a:lnTo>
                    <a:pt x="291627" y="24329"/>
                  </a:lnTo>
                  <a:lnTo>
                    <a:pt x="235451" y="34329"/>
                  </a:lnTo>
                  <a:lnTo>
                    <a:pt x="184118" y="45767"/>
                  </a:lnTo>
                  <a:lnTo>
                    <a:pt x="138099" y="58525"/>
                  </a:lnTo>
                  <a:lnTo>
                    <a:pt x="97867" y="72485"/>
                  </a:lnTo>
                  <a:lnTo>
                    <a:pt x="36646" y="103542"/>
                  </a:lnTo>
                  <a:lnTo>
                    <a:pt x="4229" y="137999"/>
                  </a:lnTo>
                  <a:lnTo>
                    <a:pt x="0" y="156210"/>
                  </a:lnTo>
                  <a:lnTo>
                    <a:pt x="4229" y="174420"/>
                  </a:lnTo>
                  <a:lnTo>
                    <a:pt x="36646" y="208877"/>
                  </a:lnTo>
                  <a:lnTo>
                    <a:pt x="97867" y="239934"/>
                  </a:lnTo>
                  <a:lnTo>
                    <a:pt x="138099" y="253894"/>
                  </a:lnTo>
                  <a:lnTo>
                    <a:pt x="184118" y="266652"/>
                  </a:lnTo>
                  <a:lnTo>
                    <a:pt x="235451" y="278090"/>
                  </a:lnTo>
                  <a:lnTo>
                    <a:pt x="291627" y="288090"/>
                  </a:lnTo>
                  <a:lnTo>
                    <a:pt x="352175" y="296535"/>
                  </a:lnTo>
                  <a:lnTo>
                    <a:pt x="416622" y="303308"/>
                  </a:lnTo>
                  <a:lnTo>
                    <a:pt x="484498" y="308292"/>
                  </a:lnTo>
                  <a:lnTo>
                    <a:pt x="555331" y="311368"/>
                  </a:lnTo>
                  <a:lnTo>
                    <a:pt x="628650" y="312420"/>
                  </a:lnTo>
                  <a:lnTo>
                    <a:pt x="701968" y="311368"/>
                  </a:lnTo>
                  <a:lnTo>
                    <a:pt x="772801" y="308292"/>
                  </a:lnTo>
                  <a:lnTo>
                    <a:pt x="840677" y="303308"/>
                  </a:lnTo>
                  <a:lnTo>
                    <a:pt x="905124" y="296535"/>
                  </a:lnTo>
                  <a:lnTo>
                    <a:pt x="965672" y="288090"/>
                  </a:lnTo>
                  <a:lnTo>
                    <a:pt x="1021848" y="278090"/>
                  </a:lnTo>
                  <a:lnTo>
                    <a:pt x="1073181" y="266652"/>
                  </a:lnTo>
                  <a:lnTo>
                    <a:pt x="1119200" y="253894"/>
                  </a:lnTo>
                  <a:lnTo>
                    <a:pt x="1159432" y="239934"/>
                  </a:lnTo>
                  <a:lnTo>
                    <a:pt x="1220653" y="208877"/>
                  </a:lnTo>
                  <a:lnTo>
                    <a:pt x="1253070" y="174420"/>
                  </a:lnTo>
                  <a:lnTo>
                    <a:pt x="1257300" y="156210"/>
                  </a:lnTo>
                  <a:lnTo>
                    <a:pt x="1253070" y="137999"/>
                  </a:lnTo>
                  <a:lnTo>
                    <a:pt x="1220653" y="103542"/>
                  </a:lnTo>
                  <a:lnTo>
                    <a:pt x="1159432" y="72485"/>
                  </a:lnTo>
                  <a:lnTo>
                    <a:pt x="1119200" y="58525"/>
                  </a:lnTo>
                  <a:lnTo>
                    <a:pt x="1073181" y="45767"/>
                  </a:lnTo>
                  <a:lnTo>
                    <a:pt x="1021848" y="34329"/>
                  </a:lnTo>
                  <a:lnTo>
                    <a:pt x="965672" y="24329"/>
                  </a:lnTo>
                  <a:lnTo>
                    <a:pt x="905124" y="15884"/>
                  </a:lnTo>
                  <a:lnTo>
                    <a:pt x="840677" y="9111"/>
                  </a:lnTo>
                  <a:lnTo>
                    <a:pt x="772801" y="4127"/>
                  </a:lnTo>
                  <a:lnTo>
                    <a:pt x="701968" y="1051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03220" y="8295004"/>
              <a:ext cx="1257300" cy="312420"/>
            </a:xfrm>
            <a:custGeom>
              <a:avLst/>
              <a:gdLst/>
              <a:ahLst/>
              <a:cxnLst/>
              <a:rect l="l" t="t" r="r" b="b"/>
              <a:pathLst>
                <a:path w="1257300" h="312420">
                  <a:moveTo>
                    <a:pt x="628650" y="0"/>
                  </a:moveTo>
                  <a:lnTo>
                    <a:pt x="555331" y="1051"/>
                  </a:lnTo>
                  <a:lnTo>
                    <a:pt x="484498" y="4127"/>
                  </a:lnTo>
                  <a:lnTo>
                    <a:pt x="416622" y="9111"/>
                  </a:lnTo>
                  <a:lnTo>
                    <a:pt x="352175" y="15884"/>
                  </a:lnTo>
                  <a:lnTo>
                    <a:pt x="291627" y="24329"/>
                  </a:lnTo>
                  <a:lnTo>
                    <a:pt x="235451" y="34329"/>
                  </a:lnTo>
                  <a:lnTo>
                    <a:pt x="184118" y="45767"/>
                  </a:lnTo>
                  <a:lnTo>
                    <a:pt x="138099" y="58525"/>
                  </a:lnTo>
                  <a:lnTo>
                    <a:pt x="97867" y="72485"/>
                  </a:lnTo>
                  <a:lnTo>
                    <a:pt x="36646" y="103542"/>
                  </a:lnTo>
                  <a:lnTo>
                    <a:pt x="4229" y="137999"/>
                  </a:lnTo>
                  <a:lnTo>
                    <a:pt x="0" y="156210"/>
                  </a:lnTo>
                  <a:lnTo>
                    <a:pt x="4229" y="174420"/>
                  </a:lnTo>
                  <a:lnTo>
                    <a:pt x="36646" y="208877"/>
                  </a:lnTo>
                  <a:lnTo>
                    <a:pt x="97867" y="239934"/>
                  </a:lnTo>
                  <a:lnTo>
                    <a:pt x="138099" y="253894"/>
                  </a:lnTo>
                  <a:lnTo>
                    <a:pt x="184118" y="266652"/>
                  </a:lnTo>
                  <a:lnTo>
                    <a:pt x="235451" y="278090"/>
                  </a:lnTo>
                  <a:lnTo>
                    <a:pt x="291627" y="288090"/>
                  </a:lnTo>
                  <a:lnTo>
                    <a:pt x="352175" y="296535"/>
                  </a:lnTo>
                  <a:lnTo>
                    <a:pt x="416622" y="303308"/>
                  </a:lnTo>
                  <a:lnTo>
                    <a:pt x="484498" y="308292"/>
                  </a:lnTo>
                  <a:lnTo>
                    <a:pt x="555331" y="311368"/>
                  </a:lnTo>
                  <a:lnTo>
                    <a:pt x="628650" y="312420"/>
                  </a:lnTo>
                  <a:lnTo>
                    <a:pt x="701968" y="311368"/>
                  </a:lnTo>
                  <a:lnTo>
                    <a:pt x="772801" y="308292"/>
                  </a:lnTo>
                  <a:lnTo>
                    <a:pt x="840677" y="303308"/>
                  </a:lnTo>
                  <a:lnTo>
                    <a:pt x="905124" y="296535"/>
                  </a:lnTo>
                  <a:lnTo>
                    <a:pt x="965672" y="288090"/>
                  </a:lnTo>
                  <a:lnTo>
                    <a:pt x="1021848" y="278090"/>
                  </a:lnTo>
                  <a:lnTo>
                    <a:pt x="1073181" y="266652"/>
                  </a:lnTo>
                  <a:lnTo>
                    <a:pt x="1119200" y="253894"/>
                  </a:lnTo>
                  <a:lnTo>
                    <a:pt x="1159432" y="239934"/>
                  </a:lnTo>
                  <a:lnTo>
                    <a:pt x="1220653" y="208877"/>
                  </a:lnTo>
                  <a:lnTo>
                    <a:pt x="1253070" y="174420"/>
                  </a:lnTo>
                  <a:lnTo>
                    <a:pt x="1257300" y="156210"/>
                  </a:lnTo>
                  <a:lnTo>
                    <a:pt x="1253070" y="137999"/>
                  </a:lnTo>
                  <a:lnTo>
                    <a:pt x="1220653" y="103542"/>
                  </a:lnTo>
                  <a:lnTo>
                    <a:pt x="1159432" y="72485"/>
                  </a:lnTo>
                  <a:lnTo>
                    <a:pt x="1119200" y="58525"/>
                  </a:lnTo>
                  <a:lnTo>
                    <a:pt x="1073181" y="45767"/>
                  </a:lnTo>
                  <a:lnTo>
                    <a:pt x="1021848" y="34329"/>
                  </a:lnTo>
                  <a:lnTo>
                    <a:pt x="965672" y="24329"/>
                  </a:lnTo>
                  <a:lnTo>
                    <a:pt x="905124" y="15884"/>
                  </a:lnTo>
                  <a:lnTo>
                    <a:pt x="840677" y="9111"/>
                  </a:lnTo>
                  <a:lnTo>
                    <a:pt x="772801" y="4127"/>
                  </a:lnTo>
                  <a:lnTo>
                    <a:pt x="701968" y="1051"/>
                  </a:lnTo>
                  <a:lnTo>
                    <a:pt x="6286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943726" y="1121413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84650" y="1077216"/>
            <a:ext cx="1022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25439" y="1106805"/>
            <a:ext cx="373380" cy="251460"/>
          </a:xfrm>
          <a:custGeom>
            <a:avLst/>
            <a:gdLst/>
            <a:ahLst/>
            <a:cxnLst/>
            <a:rect l="l" t="t" r="r" b="b"/>
            <a:pathLst>
              <a:path w="373380" h="251459">
                <a:moveTo>
                  <a:pt x="0" y="0"/>
                </a:moveTo>
                <a:lnTo>
                  <a:pt x="373380" y="25146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524626" y="1182978"/>
            <a:ext cx="187960" cy="4978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spcBef>
                <a:spcPts val="64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  <a:p>
            <a:pPr marL="104139">
              <a:spcBef>
                <a:spcPts val="54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00826" y="1913892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85686" y="1113792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28486" y="3088897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69410" y="3044701"/>
            <a:ext cx="1022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10200" y="3075304"/>
            <a:ext cx="373380" cy="251460"/>
          </a:xfrm>
          <a:custGeom>
            <a:avLst/>
            <a:gdLst/>
            <a:ahLst/>
            <a:cxnLst/>
            <a:rect l="l" t="t" r="r" b="b"/>
            <a:pathLst>
              <a:path w="373380" h="251460">
                <a:moveTo>
                  <a:pt x="0" y="0"/>
                </a:moveTo>
                <a:lnTo>
                  <a:pt x="373380" y="25146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509386" y="3150844"/>
            <a:ext cx="187960" cy="4978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spcBef>
                <a:spcPts val="64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  <a:p>
            <a:pPr marL="103505">
              <a:spcBef>
                <a:spcPts val="54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5586" y="3881754"/>
            <a:ext cx="9652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70446" y="3081276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77029" y="7487796"/>
            <a:ext cx="1022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17007" y="7661532"/>
            <a:ext cx="1066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413060" y="7513005"/>
            <a:ext cx="382905" cy="1099185"/>
            <a:chOff x="2593657" y="7513002"/>
            <a:chExt cx="382905" cy="1099185"/>
          </a:xfrm>
        </p:grpSpPr>
        <p:sp>
          <p:nvSpPr>
            <p:cNvPr id="29" name="object 29"/>
            <p:cNvSpPr/>
            <p:nvPr/>
          </p:nvSpPr>
          <p:spPr>
            <a:xfrm>
              <a:off x="2598420" y="7517765"/>
              <a:ext cx="373380" cy="251460"/>
            </a:xfrm>
            <a:custGeom>
              <a:avLst/>
              <a:gdLst/>
              <a:ahLst/>
              <a:cxnLst/>
              <a:rect l="l" t="t" r="r" b="b"/>
              <a:pathLst>
                <a:path w="373380" h="251459">
                  <a:moveTo>
                    <a:pt x="0" y="0"/>
                  </a:moveTo>
                  <a:lnTo>
                    <a:pt x="373380" y="25145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89860" y="8295005"/>
              <a:ext cx="220979" cy="312420"/>
            </a:xfrm>
            <a:custGeom>
              <a:avLst/>
              <a:gdLst/>
              <a:ahLst/>
              <a:cxnLst/>
              <a:rect l="l" t="t" r="r" b="b"/>
              <a:pathLst>
                <a:path w="220980" h="312420">
                  <a:moveTo>
                    <a:pt x="220980" y="0"/>
                  </a:moveTo>
                  <a:lnTo>
                    <a:pt x="0" y="0"/>
                  </a:lnTo>
                  <a:lnTo>
                    <a:pt x="0" y="312420"/>
                  </a:lnTo>
                  <a:lnTo>
                    <a:pt x="220980" y="312420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89860" y="8295005"/>
              <a:ext cx="220979" cy="312420"/>
            </a:xfrm>
            <a:custGeom>
              <a:avLst/>
              <a:gdLst/>
              <a:ahLst/>
              <a:cxnLst/>
              <a:rect l="l" t="t" r="r" b="b"/>
              <a:pathLst>
                <a:path w="220980" h="312420">
                  <a:moveTo>
                    <a:pt x="0" y="312420"/>
                  </a:moveTo>
                  <a:lnTo>
                    <a:pt x="220980" y="312420"/>
                  </a:lnTo>
                  <a:lnTo>
                    <a:pt x="220980" y="0"/>
                  </a:lnTo>
                  <a:lnTo>
                    <a:pt x="0" y="0"/>
                  </a:lnTo>
                  <a:lnTo>
                    <a:pt x="0" y="31242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608447" y="7898133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93207" y="8324853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36107" y="7531992"/>
            <a:ext cx="5384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4025" algn="l"/>
              </a:tabLst>
            </a:pPr>
            <a:r>
              <a:rPr sz="1100" dirty="0">
                <a:latin typeface="Calibri"/>
                <a:cs typeface="Calibri"/>
              </a:rPr>
              <a:t>0	</a:t>
            </a:r>
            <a:r>
              <a:rPr sz="1650" baseline="2525" dirty="0">
                <a:latin typeface="Calibri"/>
                <a:cs typeface="Calibri"/>
              </a:rPr>
              <a:t>1</a:t>
            </a:r>
            <a:endParaRPr sz="1650" baseline="2525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43640" y="7733985"/>
            <a:ext cx="382905" cy="878205"/>
            <a:chOff x="3424237" y="7733982"/>
            <a:chExt cx="382905" cy="878205"/>
          </a:xfrm>
        </p:grpSpPr>
        <p:sp>
          <p:nvSpPr>
            <p:cNvPr id="36" name="object 36"/>
            <p:cNvSpPr/>
            <p:nvPr/>
          </p:nvSpPr>
          <p:spPr>
            <a:xfrm>
              <a:off x="3429000" y="7738744"/>
              <a:ext cx="373380" cy="868680"/>
            </a:xfrm>
            <a:custGeom>
              <a:avLst/>
              <a:gdLst/>
              <a:ahLst/>
              <a:cxnLst/>
              <a:rect l="l" t="t" r="r" b="b"/>
              <a:pathLst>
                <a:path w="373379" h="868679">
                  <a:moveTo>
                    <a:pt x="186689" y="0"/>
                  </a:moveTo>
                  <a:lnTo>
                    <a:pt x="132764" y="18387"/>
                  </a:lnTo>
                  <a:lnTo>
                    <a:pt x="85027" y="69968"/>
                  </a:lnTo>
                  <a:lnTo>
                    <a:pt x="64200" y="106528"/>
                  </a:lnTo>
                  <a:lnTo>
                    <a:pt x="45785" y="149371"/>
                  </a:lnTo>
                  <a:lnTo>
                    <a:pt x="30072" y="197826"/>
                  </a:lnTo>
                  <a:lnTo>
                    <a:pt x="17348" y="251222"/>
                  </a:lnTo>
                  <a:lnTo>
                    <a:pt x="7902" y="308888"/>
                  </a:lnTo>
                  <a:lnTo>
                    <a:pt x="2023" y="370151"/>
                  </a:lnTo>
                  <a:lnTo>
                    <a:pt x="0" y="434339"/>
                  </a:lnTo>
                  <a:lnTo>
                    <a:pt x="2023" y="498528"/>
                  </a:lnTo>
                  <a:lnTo>
                    <a:pt x="7902" y="559791"/>
                  </a:lnTo>
                  <a:lnTo>
                    <a:pt x="17348" y="617457"/>
                  </a:lnTo>
                  <a:lnTo>
                    <a:pt x="30072" y="670853"/>
                  </a:lnTo>
                  <a:lnTo>
                    <a:pt x="45785" y="719308"/>
                  </a:lnTo>
                  <a:lnTo>
                    <a:pt x="64200" y="762151"/>
                  </a:lnTo>
                  <a:lnTo>
                    <a:pt x="85027" y="798711"/>
                  </a:lnTo>
                  <a:lnTo>
                    <a:pt x="132764" y="850292"/>
                  </a:lnTo>
                  <a:lnTo>
                    <a:pt x="186689" y="868679"/>
                  </a:lnTo>
                  <a:lnTo>
                    <a:pt x="214281" y="863971"/>
                  </a:lnTo>
                  <a:lnTo>
                    <a:pt x="265401" y="828315"/>
                  </a:lnTo>
                  <a:lnTo>
                    <a:pt x="309179" y="762151"/>
                  </a:lnTo>
                  <a:lnTo>
                    <a:pt x="327594" y="719308"/>
                  </a:lnTo>
                  <a:lnTo>
                    <a:pt x="343307" y="670853"/>
                  </a:lnTo>
                  <a:lnTo>
                    <a:pt x="356031" y="617457"/>
                  </a:lnTo>
                  <a:lnTo>
                    <a:pt x="365477" y="559791"/>
                  </a:lnTo>
                  <a:lnTo>
                    <a:pt x="371356" y="498528"/>
                  </a:lnTo>
                  <a:lnTo>
                    <a:pt x="373379" y="434339"/>
                  </a:lnTo>
                  <a:lnTo>
                    <a:pt x="371356" y="370151"/>
                  </a:lnTo>
                  <a:lnTo>
                    <a:pt x="365477" y="308888"/>
                  </a:lnTo>
                  <a:lnTo>
                    <a:pt x="356031" y="251222"/>
                  </a:lnTo>
                  <a:lnTo>
                    <a:pt x="343307" y="197826"/>
                  </a:lnTo>
                  <a:lnTo>
                    <a:pt x="327594" y="149371"/>
                  </a:lnTo>
                  <a:lnTo>
                    <a:pt x="309179" y="106528"/>
                  </a:lnTo>
                  <a:lnTo>
                    <a:pt x="288352" y="69968"/>
                  </a:lnTo>
                  <a:lnTo>
                    <a:pt x="240615" y="18387"/>
                  </a:lnTo>
                  <a:lnTo>
                    <a:pt x="186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29000" y="7738744"/>
              <a:ext cx="373380" cy="868680"/>
            </a:xfrm>
            <a:custGeom>
              <a:avLst/>
              <a:gdLst/>
              <a:ahLst/>
              <a:cxnLst/>
              <a:rect l="l" t="t" r="r" b="b"/>
              <a:pathLst>
                <a:path w="373379" h="868679">
                  <a:moveTo>
                    <a:pt x="186689" y="0"/>
                  </a:moveTo>
                  <a:lnTo>
                    <a:pt x="132764" y="18387"/>
                  </a:lnTo>
                  <a:lnTo>
                    <a:pt x="85027" y="69968"/>
                  </a:lnTo>
                  <a:lnTo>
                    <a:pt x="64200" y="106528"/>
                  </a:lnTo>
                  <a:lnTo>
                    <a:pt x="45785" y="149371"/>
                  </a:lnTo>
                  <a:lnTo>
                    <a:pt x="30072" y="197826"/>
                  </a:lnTo>
                  <a:lnTo>
                    <a:pt x="17348" y="251222"/>
                  </a:lnTo>
                  <a:lnTo>
                    <a:pt x="7902" y="308888"/>
                  </a:lnTo>
                  <a:lnTo>
                    <a:pt x="2023" y="370151"/>
                  </a:lnTo>
                  <a:lnTo>
                    <a:pt x="0" y="434339"/>
                  </a:lnTo>
                  <a:lnTo>
                    <a:pt x="2023" y="498528"/>
                  </a:lnTo>
                  <a:lnTo>
                    <a:pt x="7902" y="559791"/>
                  </a:lnTo>
                  <a:lnTo>
                    <a:pt x="17348" y="617457"/>
                  </a:lnTo>
                  <a:lnTo>
                    <a:pt x="30072" y="670853"/>
                  </a:lnTo>
                  <a:lnTo>
                    <a:pt x="45785" y="719308"/>
                  </a:lnTo>
                  <a:lnTo>
                    <a:pt x="64200" y="762151"/>
                  </a:lnTo>
                  <a:lnTo>
                    <a:pt x="85027" y="798711"/>
                  </a:lnTo>
                  <a:lnTo>
                    <a:pt x="132764" y="850292"/>
                  </a:lnTo>
                  <a:lnTo>
                    <a:pt x="186689" y="868679"/>
                  </a:lnTo>
                  <a:lnTo>
                    <a:pt x="214281" y="863971"/>
                  </a:lnTo>
                  <a:lnTo>
                    <a:pt x="265401" y="828315"/>
                  </a:lnTo>
                  <a:lnTo>
                    <a:pt x="309179" y="762151"/>
                  </a:lnTo>
                  <a:lnTo>
                    <a:pt x="327594" y="719308"/>
                  </a:lnTo>
                  <a:lnTo>
                    <a:pt x="343307" y="670853"/>
                  </a:lnTo>
                  <a:lnTo>
                    <a:pt x="356031" y="617457"/>
                  </a:lnTo>
                  <a:lnTo>
                    <a:pt x="365477" y="559791"/>
                  </a:lnTo>
                  <a:lnTo>
                    <a:pt x="371356" y="498528"/>
                  </a:lnTo>
                  <a:lnTo>
                    <a:pt x="373379" y="434339"/>
                  </a:lnTo>
                  <a:lnTo>
                    <a:pt x="371356" y="370151"/>
                  </a:lnTo>
                  <a:lnTo>
                    <a:pt x="365477" y="308888"/>
                  </a:lnTo>
                  <a:lnTo>
                    <a:pt x="356031" y="251222"/>
                  </a:lnTo>
                  <a:lnTo>
                    <a:pt x="343307" y="197826"/>
                  </a:lnTo>
                  <a:lnTo>
                    <a:pt x="327594" y="149371"/>
                  </a:lnTo>
                  <a:lnTo>
                    <a:pt x="309179" y="106528"/>
                  </a:lnTo>
                  <a:lnTo>
                    <a:pt x="288352" y="69968"/>
                  </a:lnTo>
                  <a:lnTo>
                    <a:pt x="240615" y="18387"/>
                  </a:lnTo>
                  <a:lnTo>
                    <a:pt x="18668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82339" y="7868284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220979" y="0"/>
                  </a:moveTo>
                  <a:lnTo>
                    <a:pt x="0" y="0"/>
                  </a:lnTo>
                  <a:lnTo>
                    <a:pt x="0" y="278765"/>
                  </a:lnTo>
                  <a:lnTo>
                    <a:pt x="220979" y="278765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82339" y="7868284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0" y="278765"/>
                  </a:moveTo>
                  <a:lnTo>
                    <a:pt x="220979" y="278765"/>
                  </a:lnTo>
                  <a:lnTo>
                    <a:pt x="220979" y="0"/>
                  </a:lnTo>
                  <a:lnTo>
                    <a:pt x="0" y="0"/>
                  </a:lnTo>
                  <a:lnTo>
                    <a:pt x="0" y="27876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255133" y="7776336"/>
            <a:ext cx="450215" cy="312906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900">
              <a:latin typeface="Times New Roman"/>
              <a:cs typeface="Times New Roman"/>
            </a:endParaRPr>
          </a:p>
          <a:p>
            <a:pPr marL="142875"/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304597" y="8252142"/>
            <a:ext cx="230504" cy="288290"/>
            <a:chOff x="3485197" y="8252142"/>
            <a:chExt cx="230504" cy="288290"/>
          </a:xfrm>
        </p:grpSpPr>
        <p:sp>
          <p:nvSpPr>
            <p:cNvPr id="42" name="object 42"/>
            <p:cNvSpPr/>
            <p:nvPr/>
          </p:nvSpPr>
          <p:spPr>
            <a:xfrm>
              <a:off x="3489959" y="8256905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220979" y="0"/>
                  </a:moveTo>
                  <a:lnTo>
                    <a:pt x="0" y="0"/>
                  </a:lnTo>
                  <a:lnTo>
                    <a:pt x="0" y="278765"/>
                  </a:lnTo>
                  <a:lnTo>
                    <a:pt x="220979" y="278765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89959" y="8256905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0" y="278765"/>
                  </a:moveTo>
                  <a:lnTo>
                    <a:pt x="220979" y="278765"/>
                  </a:lnTo>
                  <a:lnTo>
                    <a:pt x="220979" y="0"/>
                  </a:lnTo>
                  <a:lnTo>
                    <a:pt x="0" y="0"/>
                  </a:lnTo>
                  <a:lnTo>
                    <a:pt x="0" y="27876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393307" y="8288276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915977" y="8297862"/>
            <a:ext cx="230504" cy="288290"/>
            <a:chOff x="3096577" y="8297862"/>
            <a:chExt cx="230504" cy="288290"/>
          </a:xfrm>
        </p:grpSpPr>
        <p:sp>
          <p:nvSpPr>
            <p:cNvPr id="46" name="object 46"/>
            <p:cNvSpPr/>
            <p:nvPr/>
          </p:nvSpPr>
          <p:spPr>
            <a:xfrm>
              <a:off x="3101339" y="8302625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220979" y="0"/>
                  </a:moveTo>
                  <a:lnTo>
                    <a:pt x="0" y="0"/>
                  </a:lnTo>
                  <a:lnTo>
                    <a:pt x="0" y="278765"/>
                  </a:lnTo>
                  <a:lnTo>
                    <a:pt x="220979" y="278765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01339" y="8302625"/>
              <a:ext cx="220979" cy="278765"/>
            </a:xfrm>
            <a:custGeom>
              <a:avLst/>
              <a:gdLst/>
              <a:ahLst/>
              <a:cxnLst/>
              <a:rect l="l" t="t" r="r" b="b"/>
              <a:pathLst>
                <a:path w="220979" h="278765">
                  <a:moveTo>
                    <a:pt x="0" y="278765"/>
                  </a:moveTo>
                  <a:lnTo>
                    <a:pt x="220979" y="278765"/>
                  </a:lnTo>
                  <a:lnTo>
                    <a:pt x="220979" y="0"/>
                  </a:lnTo>
                  <a:lnTo>
                    <a:pt x="0" y="0"/>
                  </a:lnTo>
                  <a:lnTo>
                    <a:pt x="0" y="27876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004686" y="8333997"/>
            <a:ext cx="9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27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3307" y="671576"/>
            <a:ext cx="5382895" cy="2546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2336800" algn="l"/>
              </a:tabLst>
            </a:pPr>
            <a:r>
              <a:rPr sz="1200" spc="35" dirty="0">
                <a:latin typeface="Cambria"/>
                <a:cs typeface="Cambria"/>
              </a:rPr>
              <a:t>Now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,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(vertically):	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75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  <a:p>
            <a:pPr marL="2336800">
              <a:spcBef>
                <a:spcPts val="1175"/>
              </a:spcBef>
            </a:pP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75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  <a:p>
            <a:pPr marL="50800" marR="2134235" indent="1371600">
              <a:lnSpc>
                <a:spcPct val="181700"/>
              </a:lnSpc>
              <a:spcBef>
                <a:spcPts val="15"/>
              </a:spcBef>
              <a:tabLst>
                <a:tab pos="2794000" algn="l"/>
              </a:tabLst>
            </a:pPr>
            <a:r>
              <a:rPr sz="1200" spc="110" dirty="0">
                <a:latin typeface="Cambria"/>
                <a:cs typeface="Cambria"/>
              </a:rPr>
              <a:t>Common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Now,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second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(horizontally):	</a:t>
            </a:r>
            <a:r>
              <a:rPr sz="1200" spc="75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1200" spc="75" dirty="0">
                <a:latin typeface="Cambria"/>
                <a:cs typeface="Cambria"/>
              </a:rPr>
              <a:t>0</a:t>
            </a:r>
            <a:endParaRPr sz="1200">
              <a:latin typeface="Cambria"/>
              <a:cs typeface="Cambria"/>
            </a:endParaRPr>
          </a:p>
          <a:p>
            <a:pPr marL="2794000">
              <a:spcBef>
                <a:spcPts val="1175"/>
              </a:spcBef>
            </a:pPr>
            <a:r>
              <a:rPr sz="1200" spc="75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1200" spc="75" dirty="0"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  <a:p>
            <a:pPr marL="50800" marR="2094864" indent="1371600">
              <a:lnSpc>
                <a:spcPct val="181700"/>
              </a:lnSpc>
              <a:spcBef>
                <a:spcPts val="10"/>
              </a:spcBef>
            </a:pPr>
            <a:r>
              <a:rPr sz="1200" spc="110" dirty="0">
                <a:latin typeface="Cambria"/>
                <a:cs typeface="Cambria"/>
              </a:rPr>
              <a:t>Common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A.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So,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solution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A+B.</a:t>
            </a:r>
            <a:endParaRPr sz="1200">
              <a:latin typeface="Cambria"/>
              <a:cs typeface="Cambria"/>
            </a:endParaRPr>
          </a:p>
          <a:p>
            <a:pPr marL="507365" indent="-228600">
              <a:spcBef>
                <a:spcPts val="1250"/>
              </a:spcBef>
              <a:buFont typeface="Symbol"/>
              <a:buChar char=""/>
              <a:tabLst>
                <a:tab pos="507365" algn="l"/>
                <a:tab pos="508000" algn="l"/>
              </a:tabLst>
            </a:pPr>
            <a:r>
              <a:rPr sz="1200" b="1" spc="75" dirty="0">
                <a:latin typeface="Cambria"/>
                <a:cs typeface="Cambria"/>
              </a:rPr>
              <a:t>Rules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for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simplifying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Boolean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expressions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using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140" dirty="0">
                <a:latin typeface="Cambria"/>
                <a:cs typeface="Cambria"/>
              </a:rPr>
              <a:t>K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Maps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44" baseline="20833" dirty="0">
                <a:latin typeface="Cambria"/>
                <a:cs typeface="Cambria"/>
              </a:rPr>
              <a:t>[1,</a:t>
            </a:r>
            <a:r>
              <a:rPr sz="1200" b="1" spc="157" baseline="20833" dirty="0">
                <a:latin typeface="Cambria"/>
                <a:cs typeface="Cambria"/>
              </a:rPr>
              <a:t> </a:t>
            </a:r>
            <a:r>
              <a:rPr sz="1200" b="1" spc="30" baseline="20833" dirty="0">
                <a:latin typeface="Cambria"/>
                <a:cs typeface="Cambria"/>
              </a:rPr>
              <a:t>2]</a:t>
            </a:r>
            <a:r>
              <a:rPr sz="1200" b="1" spc="20" dirty="0">
                <a:latin typeface="Cambria"/>
                <a:cs typeface="Cambria"/>
              </a:rPr>
              <a:t>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0969" y="3555481"/>
            <a:ext cx="3817620" cy="324589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28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9372" y="472717"/>
            <a:ext cx="4540353" cy="46186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6689" y="5484101"/>
            <a:ext cx="4693920" cy="35509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29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0007" y="327151"/>
            <a:ext cx="5814695" cy="10528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0665" marR="5080" indent="-228600" algn="just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80" dirty="0">
                <a:latin typeface="Cambria"/>
                <a:cs typeface="Cambria"/>
              </a:rPr>
              <a:t>A </a:t>
            </a:r>
            <a:r>
              <a:rPr sz="1200" b="1" spc="45" dirty="0">
                <a:latin typeface="Cambria"/>
                <a:cs typeface="Cambria"/>
              </a:rPr>
              <a:t>square </a:t>
            </a:r>
            <a:r>
              <a:rPr sz="1200" b="1" spc="75" dirty="0">
                <a:latin typeface="Cambria"/>
                <a:cs typeface="Cambria"/>
              </a:rPr>
              <a:t>containing </a:t>
            </a:r>
            <a:r>
              <a:rPr sz="1200" b="1" spc="80" dirty="0">
                <a:latin typeface="Cambria"/>
                <a:cs typeface="Cambria"/>
              </a:rPr>
              <a:t>1 </a:t>
            </a:r>
            <a:r>
              <a:rPr sz="1200" b="1" spc="65" dirty="0">
                <a:latin typeface="Cambria"/>
                <a:cs typeface="Cambria"/>
              </a:rPr>
              <a:t>should </a:t>
            </a:r>
            <a:r>
              <a:rPr sz="1200" b="1" spc="85" dirty="0">
                <a:latin typeface="Cambria"/>
                <a:cs typeface="Cambria"/>
              </a:rPr>
              <a:t>not </a:t>
            </a:r>
            <a:r>
              <a:rPr sz="1200" b="1" spc="30" dirty="0">
                <a:latin typeface="Cambria"/>
                <a:cs typeface="Cambria"/>
              </a:rPr>
              <a:t>be </a:t>
            </a:r>
            <a:r>
              <a:rPr sz="1200" b="1" spc="65" dirty="0">
                <a:latin typeface="Cambria"/>
                <a:cs typeface="Cambria"/>
              </a:rPr>
              <a:t>left </a:t>
            </a:r>
            <a:r>
              <a:rPr sz="1200" b="1" spc="55" dirty="0">
                <a:latin typeface="Cambria"/>
                <a:cs typeface="Cambria"/>
              </a:rPr>
              <a:t>alone </a:t>
            </a:r>
            <a:r>
              <a:rPr sz="1200" b="1" spc="85" dirty="0">
                <a:latin typeface="Cambria"/>
                <a:cs typeface="Cambria"/>
              </a:rPr>
              <a:t>to </a:t>
            </a:r>
            <a:r>
              <a:rPr sz="1200" b="1" spc="30" dirty="0">
                <a:latin typeface="Cambria"/>
                <a:cs typeface="Cambria"/>
              </a:rPr>
              <a:t>be </a:t>
            </a:r>
            <a:r>
              <a:rPr sz="1200" b="1" spc="65" dirty="0">
                <a:latin typeface="Cambria"/>
                <a:cs typeface="Cambria"/>
              </a:rPr>
              <a:t>included </a:t>
            </a:r>
            <a:r>
              <a:rPr sz="1200" b="1" spc="70" dirty="0">
                <a:latin typeface="Cambria"/>
                <a:cs typeface="Cambria"/>
              </a:rPr>
              <a:t>in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final </a:t>
            </a:r>
            <a:r>
              <a:rPr sz="1200" b="1" spc="55" dirty="0">
                <a:latin typeface="Cambria"/>
                <a:cs typeface="Cambria"/>
              </a:rPr>
              <a:t>expression if </a:t>
            </a:r>
            <a:r>
              <a:rPr sz="1200" b="1" spc="65" dirty="0">
                <a:latin typeface="Cambria"/>
                <a:cs typeface="Cambria"/>
              </a:rPr>
              <a:t>there </a:t>
            </a:r>
            <a:r>
              <a:rPr sz="1200" b="1" spc="60" dirty="0">
                <a:latin typeface="Cambria"/>
                <a:cs typeface="Cambria"/>
              </a:rPr>
              <a:t>is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possibility of </a:t>
            </a:r>
            <a:r>
              <a:rPr sz="1200" b="1" spc="80" dirty="0">
                <a:latin typeface="Cambria"/>
                <a:cs typeface="Cambria"/>
              </a:rPr>
              <a:t>its </a:t>
            </a:r>
            <a:r>
              <a:rPr sz="1200" b="1" spc="70" dirty="0">
                <a:latin typeface="Cambria"/>
                <a:cs typeface="Cambria"/>
              </a:rPr>
              <a:t>inclusion in </a:t>
            </a:r>
            <a:r>
              <a:rPr sz="1200" b="1" spc="50" dirty="0">
                <a:latin typeface="Cambria"/>
                <a:cs typeface="Cambria"/>
              </a:rPr>
              <a:t>a  </a:t>
            </a:r>
            <a:r>
              <a:rPr sz="1200" b="1" spc="45" dirty="0">
                <a:latin typeface="Cambria"/>
                <a:cs typeface="Cambria"/>
              </a:rPr>
              <a:t>group  </a:t>
            </a:r>
            <a:r>
              <a:rPr sz="1200" b="1" spc="55" dirty="0">
                <a:latin typeface="Cambria"/>
                <a:cs typeface="Cambria"/>
              </a:rPr>
              <a:t>of 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two </a:t>
            </a:r>
            <a:r>
              <a:rPr sz="1200" b="1" spc="50" dirty="0">
                <a:latin typeface="Cambria"/>
                <a:cs typeface="Cambria"/>
              </a:rPr>
              <a:t>squares </a:t>
            </a:r>
            <a:r>
              <a:rPr sz="1200" b="1" spc="75" dirty="0">
                <a:latin typeface="Cambria"/>
                <a:cs typeface="Cambria"/>
              </a:rPr>
              <a:t>containing </a:t>
            </a:r>
            <a:r>
              <a:rPr sz="1200" b="1" spc="90" dirty="0">
                <a:latin typeface="Cambria"/>
                <a:cs typeface="Cambria"/>
              </a:rPr>
              <a:t>1s.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Similarly, </a:t>
            </a:r>
            <a:r>
              <a:rPr sz="1200" b="1" spc="50" dirty="0">
                <a:latin typeface="Cambria"/>
                <a:cs typeface="Cambria"/>
              </a:rPr>
              <a:t>a </a:t>
            </a:r>
            <a:r>
              <a:rPr sz="1200" b="1" spc="45" dirty="0">
                <a:latin typeface="Cambria"/>
                <a:cs typeface="Cambria"/>
              </a:rPr>
              <a:t>group </a:t>
            </a:r>
            <a:r>
              <a:rPr sz="1200" b="1" spc="60" dirty="0">
                <a:latin typeface="Cambria"/>
                <a:cs typeface="Cambria"/>
              </a:rPr>
              <a:t>of </a:t>
            </a:r>
            <a:r>
              <a:rPr sz="1200" b="1" spc="55" dirty="0">
                <a:latin typeface="Cambria"/>
                <a:cs typeface="Cambria"/>
              </a:rPr>
              <a:t>two 1-squares </a:t>
            </a:r>
            <a:r>
              <a:rPr sz="1200" b="1" spc="50" dirty="0">
                <a:latin typeface="Cambria"/>
                <a:cs typeface="Cambria"/>
              </a:rPr>
              <a:t>(i.e. 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square</a:t>
            </a:r>
            <a:r>
              <a:rPr sz="1200" b="1" spc="5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containing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spc="-15" dirty="0">
                <a:latin typeface="Cambria"/>
                <a:cs typeface="Cambria"/>
              </a:rPr>
              <a:t>1)</a:t>
            </a:r>
            <a:r>
              <a:rPr sz="1200" b="1" spc="-1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should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not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be</a:t>
            </a:r>
            <a:r>
              <a:rPr sz="1200" b="1" spc="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made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if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these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1-square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can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be </a:t>
            </a:r>
            <a:r>
              <a:rPr sz="1200" b="1" spc="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included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in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group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four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1-squares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so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on.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50007" y="4709286"/>
            <a:ext cx="5814695" cy="641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0665" marR="5080" indent="-228600" algn="just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65" dirty="0">
                <a:latin typeface="Cambria"/>
                <a:cs typeface="Cambria"/>
              </a:rPr>
              <a:t>Groups </a:t>
            </a:r>
            <a:r>
              <a:rPr sz="1200" b="1" spc="95" dirty="0">
                <a:latin typeface="Cambria"/>
                <a:cs typeface="Cambria"/>
              </a:rPr>
              <a:t>may </a:t>
            </a:r>
            <a:r>
              <a:rPr sz="1200" b="1" spc="25" dirty="0">
                <a:latin typeface="Cambria"/>
                <a:cs typeface="Cambria"/>
              </a:rPr>
              <a:t>wrap </a:t>
            </a:r>
            <a:r>
              <a:rPr sz="1200" b="1" spc="50" dirty="0">
                <a:latin typeface="Cambria"/>
                <a:cs typeface="Cambria"/>
              </a:rPr>
              <a:t>around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65" dirty="0">
                <a:latin typeface="Cambria"/>
                <a:cs typeface="Cambria"/>
              </a:rPr>
              <a:t>table. </a:t>
            </a:r>
            <a:r>
              <a:rPr sz="1200" b="1" spc="70" dirty="0">
                <a:latin typeface="Cambria"/>
                <a:cs typeface="Cambria"/>
              </a:rPr>
              <a:t>The </a:t>
            </a:r>
            <a:r>
              <a:rPr sz="1200" b="1" spc="80" dirty="0">
                <a:latin typeface="Cambria"/>
                <a:cs typeface="Cambria"/>
              </a:rPr>
              <a:t>leftmost </a:t>
            </a:r>
            <a:r>
              <a:rPr sz="1200" b="1" spc="60" dirty="0">
                <a:latin typeface="Cambria"/>
                <a:cs typeface="Cambria"/>
              </a:rPr>
              <a:t>cell </a:t>
            </a:r>
            <a:r>
              <a:rPr sz="1200" b="1" spc="70" dirty="0">
                <a:latin typeface="Cambria"/>
                <a:cs typeface="Cambria"/>
              </a:rPr>
              <a:t>in </a:t>
            </a:r>
            <a:r>
              <a:rPr sz="1200" b="1" spc="50" dirty="0">
                <a:latin typeface="Cambria"/>
                <a:cs typeface="Cambria"/>
              </a:rPr>
              <a:t>a </a:t>
            </a:r>
            <a:r>
              <a:rPr sz="1200" b="1" spc="20" dirty="0">
                <a:latin typeface="Cambria"/>
                <a:cs typeface="Cambria"/>
              </a:rPr>
              <a:t>row </a:t>
            </a:r>
            <a:r>
              <a:rPr sz="1200" b="1" spc="95" dirty="0">
                <a:latin typeface="Cambria"/>
                <a:cs typeface="Cambria"/>
              </a:rPr>
              <a:t>may </a:t>
            </a:r>
            <a:r>
              <a:rPr sz="1200" b="1" spc="25" dirty="0">
                <a:latin typeface="Cambria"/>
                <a:cs typeface="Cambria"/>
              </a:rPr>
              <a:t>be </a:t>
            </a:r>
            <a:r>
              <a:rPr sz="1200" b="1" spc="3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grouped </a:t>
            </a:r>
            <a:r>
              <a:rPr sz="1200" b="1" spc="65" dirty="0">
                <a:latin typeface="Cambria"/>
                <a:cs typeface="Cambria"/>
              </a:rPr>
              <a:t>with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75" dirty="0">
                <a:latin typeface="Cambria"/>
                <a:cs typeface="Cambria"/>
              </a:rPr>
              <a:t>rightmost </a:t>
            </a:r>
            <a:r>
              <a:rPr sz="1200" b="1" spc="60" dirty="0">
                <a:latin typeface="Cambria"/>
                <a:cs typeface="Cambria"/>
              </a:rPr>
              <a:t>cell and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75" dirty="0">
                <a:latin typeface="Cambria"/>
                <a:cs typeface="Cambria"/>
              </a:rPr>
              <a:t>top </a:t>
            </a:r>
            <a:r>
              <a:rPr sz="1200" b="1" spc="60" dirty="0">
                <a:latin typeface="Cambria"/>
                <a:cs typeface="Cambria"/>
              </a:rPr>
              <a:t>cell </a:t>
            </a:r>
            <a:r>
              <a:rPr sz="1200" b="1" spc="70" dirty="0">
                <a:latin typeface="Cambria"/>
                <a:cs typeface="Cambria"/>
              </a:rPr>
              <a:t>in </a:t>
            </a:r>
            <a:r>
              <a:rPr sz="1200" b="1" spc="50" dirty="0">
                <a:latin typeface="Cambria"/>
                <a:cs typeface="Cambria"/>
              </a:rPr>
              <a:t>a </a:t>
            </a:r>
            <a:r>
              <a:rPr sz="1200" b="1" spc="85" dirty="0">
                <a:latin typeface="Cambria"/>
                <a:cs typeface="Cambria"/>
              </a:rPr>
              <a:t>column </a:t>
            </a:r>
            <a:r>
              <a:rPr sz="1200" b="1" spc="95" dirty="0">
                <a:latin typeface="Cambria"/>
                <a:cs typeface="Cambria"/>
              </a:rPr>
              <a:t>may </a:t>
            </a:r>
            <a:r>
              <a:rPr sz="1200" b="1" spc="25" dirty="0">
                <a:latin typeface="Cambria"/>
                <a:cs typeface="Cambria"/>
              </a:rPr>
              <a:t>be </a:t>
            </a:r>
            <a:r>
              <a:rPr sz="1200" b="1" spc="3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grouped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with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bottom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cell.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4769" y="1640077"/>
            <a:ext cx="4267200" cy="28727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5709" y="5563435"/>
            <a:ext cx="3093585" cy="14998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94404" y="7403595"/>
            <a:ext cx="2513711" cy="145138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5599" y="586079"/>
            <a:ext cx="6255565" cy="131421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88"/>
            <a:ext cx="6016625" cy="80323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91"/>
            <a:ext cx="6016625" cy="80328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91"/>
            <a:ext cx="6016625" cy="80328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91"/>
            <a:ext cx="6016625" cy="80328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91"/>
            <a:ext cx="6016625" cy="80328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853" y="361191"/>
            <a:ext cx="6016625" cy="80328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1404" y="339343"/>
            <a:ext cx="1000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70" dirty="0">
                <a:latin typeface="Cambria"/>
                <a:cs typeface="Cambria"/>
              </a:rPr>
              <a:t>References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17041294" y="8791660"/>
            <a:ext cx="1256797" cy="372666"/>
          </a:xfrm>
          <a:prstGeom prst="rect">
            <a:avLst/>
          </a:prstGeom>
        </p:spPr>
        <p:txBody>
          <a:bodyPr vert="horz" wrap="square" lIns="0" tIns="6350" rIns="0" bIns="0" rtlCol="0" anchor="b">
            <a:spAutoFit/>
          </a:bodyPr>
          <a:lstStyle/>
          <a:p>
            <a:pPr marL="12700"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38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21404" y="671576"/>
            <a:ext cx="2178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85" dirty="0">
                <a:latin typeface="Cambria"/>
                <a:cs typeface="Cambria"/>
              </a:rPr>
              <a:t>[</a:t>
            </a:r>
            <a:r>
              <a:rPr sz="1200" b="1" spc="-5" dirty="0">
                <a:latin typeface="Cambria"/>
                <a:cs typeface="Cambria"/>
              </a:rPr>
              <a:t>1]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4116" y="671579"/>
            <a:ext cx="4370705" cy="70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99800"/>
              </a:lnSpc>
              <a:spcBef>
                <a:spcPts val="100"/>
              </a:spcBef>
            </a:pPr>
            <a:r>
              <a:rPr sz="1200" spc="85" dirty="0">
                <a:latin typeface="Cambria"/>
                <a:cs typeface="Cambria"/>
              </a:rPr>
              <a:t>Composed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David </a:t>
            </a:r>
            <a:r>
              <a:rPr sz="1200" spc="70" dirty="0">
                <a:latin typeface="Cambria"/>
                <a:cs typeface="Cambria"/>
              </a:rPr>
              <a:t>Belton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http://www.ee.surrey.ac.uk/Projects/Labview/minimisation/karnaugh.html </a:t>
            </a:r>
            <a:r>
              <a:rPr sz="11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latin typeface="Cambria"/>
                <a:cs typeface="Cambria"/>
              </a:rPr>
              <a:t>Eric</a:t>
            </a:r>
            <a:r>
              <a:rPr sz="1100" spc="105" dirty="0">
                <a:latin typeface="Cambria"/>
                <a:cs typeface="Cambria"/>
              </a:rPr>
              <a:t> </a:t>
            </a:r>
            <a:r>
              <a:rPr sz="1100" spc="80" dirty="0">
                <a:latin typeface="Cambria"/>
                <a:cs typeface="Cambria"/>
              </a:rPr>
              <a:t>Coates</a:t>
            </a:r>
            <a:r>
              <a:rPr sz="1100" spc="105" dirty="0">
                <a:latin typeface="Cambria"/>
                <a:cs typeface="Cambria"/>
              </a:rPr>
              <a:t> </a:t>
            </a:r>
            <a:r>
              <a:rPr sz="1100" spc="35" dirty="0">
                <a:latin typeface="Cambria"/>
                <a:cs typeface="Cambria"/>
              </a:rPr>
              <a:t>(Revision</a:t>
            </a:r>
            <a:r>
              <a:rPr sz="1100" spc="95" dirty="0">
                <a:latin typeface="Cambria"/>
                <a:cs typeface="Cambria"/>
              </a:rPr>
              <a:t> </a:t>
            </a:r>
            <a:r>
              <a:rPr sz="1100" spc="80" dirty="0">
                <a:latin typeface="Cambria"/>
                <a:cs typeface="Cambria"/>
              </a:rPr>
              <a:t>14.01</a:t>
            </a:r>
            <a:r>
              <a:rPr sz="1100" spc="100" dirty="0">
                <a:latin typeface="Cambria"/>
                <a:cs typeface="Cambria"/>
              </a:rPr>
              <a:t> </a:t>
            </a:r>
            <a:r>
              <a:rPr sz="1100" spc="60" dirty="0">
                <a:latin typeface="Cambria"/>
                <a:cs typeface="Cambria"/>
              </a:rPr>
              <a:t>18</a:t>
            </a:r>
            <a:r>
              <a:rPr sz="1050" spc="89" baseline="19841" dirty="0">
                <a:latin typeface="Cambria"/>
                <a:cs typeface="Cambria"/>
              </a:rPr>
              <a:t>th</a:t>
            </a:r>
            <a:r>
              <a:rPr sz="1050" spc="284" baseline="19841" dirty="0">
                <a:latin typeface="Cambria"/>
                <a:cs typeface="Cambria"/>
              </a:rPr>
              <a:t> </a:t>
            </a:r>
            <a:r>
              <a:rPr sz="1100" spc="130" dirty="0">
                <a:latin typeface="Cambria"/>
                <a:cs typeface="Cambria"/>
              </a:rPr>
              <a:t>July</a:t>
            </a:r>
            <a:r>
              <a:rPr sz="1100" spc="105" dirty="0">
                <a:latin typeface="Cambria"/>
                <a:cs typeface="Cambria"/>
              </a:rPr>
              <a:t> </a:t>
            </a:r>
            <a:r>
              <a:rPr sz="1100" spc="35" dirty="0">
                <a:latin typeface="Cambria"/>
                <a:cs typeface="Cambria"/>
              </a:rPr>
              <a:t>2020)</a:t>
            </a:r>
            <a:endParaRPr sz="1100">
              <a:latin typeface="Cambria"/>
              <a:cs typeface="Cambria"/>
            </a:endParaRPr>
          </a:p>
          <a:p>
            <a:pPr marL="38100">
              <a:lnSpc>
                <a:spcPts val="1295"/>
              </a:lnSpc>
            </a:pP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https://learnabout-electronics.org/Digital/dig24.php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1404" y="1020826"/>
            <a:ext cx="2178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85" dirty="0">
                <a:latin typeface="Cambria"/>
                <a:cs typeface="Cambria"/>
              </a:rPr>
              <a:t>[</a:t>
            </a:r>
            <a:r>
              <a:rPr sz="1200" b="1" spc="75" dirty="0">
                <a:latin typeface="Cambria"/>
                <a:cs typeface="Cambria"/>
              </a:rPr>
              <a:t>2</a:t>
            </a:r>
            <a:r>
              <a:rPr sz="1200" b="1" spc="-85" dirty="0">
                <a:latin typeface="Cambria"/>
                <a:cs typeface="Cambria"/>
              </a:rPr>
              <a:t>]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721</Words>
  <Application>Microsoft Office PowerPoint</Application>
  <PresentationFormat>Custom</PresentationFormat>
  <Paragraphs>88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Calibri</vt:lpstr>
      <vt:lpstr>Cambria</vt:lpstr>
      <vt:lpstr>Century Gothic</vt:lpstr>
      <vt:lpstr>Courier New</vt:lpstr>
      <vt:lpstr>Symbol</vt:lpstr>
      <vt:lpstr>Times New Roman</vt:lpstr>
      <vt:lpstr>Trebuchet MS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3</cp:revision>
  <dcterms:created xsi:type="dcterms:W3CDTF">2022-07-26T08:13:06Z</dcterms:created>
  <dcterms:modified xsi:type="dcterms:W3CDTF">2022-07-27T07:20:53Z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2020-09-04T00:00:00Z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